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docProps/custom.xml" ContentType="application/vnd.openxmlformats-officedocument.custom-properties+xml"/>
  <Override PartName="/ppt/commentAuthors.xml" ContentType="application/vnd.openxmlformats-officedocument.presentationml.commentAuthors+xml"/>
  <Override PartName="/ppt/charts/chart7.xml" ContentType="application/vnd.openxmlformats-officedocument.drawingml.chart+xml"/>
  <Override PartName="/ppt/notesSlides/notesSlide9.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5.xml" ContentType="application/vnd.openxmlformats-officedocument.drawingml.char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93" r:id="rId2"/>
    <p:sldId id="294" r:id="rId3"/>
    <p:sldId id="295" r:id="rId4"/>
    <p:sldId id="296" r:id="rId5"/>
    <p:sldId id="297" r:id="rId6"/>
    <p:sldId id="331" r:id="rId7"/>
    <p:sldId id="298" r:id="rId8"/>
    <p:sldId id="332" r:id="rId9"/>
    <p:sldId id="288" r:id="rId10"/>
    <p:sldId id="364" r:id="rId11"/>
    <p:sldId id="365" r:id="rId12"/>
    <p:sldId id="366" r:id="rId13"/>
    <p:sldId id="303" r:id="rId14"/>
    <p:sldId id="299" r:id="rId15"/>
    <p:sldId id="300" r:id="rId16"/>
    <p:sldId id="356" r:id="rId17"/>
    <p:sldId id="370" r:id="rId18"/>
    <p:sldId id="371" r:id="rId19"/>
    <p:sldId id="368" r:id="rId20"/>
    <p:sldId id="369" r:id="rId21"/>
    <p:sldId id="354" r:id="rId22"/>
    <p:sldId id="355" r:id="rId23"/>
    <p:sldId id="345" r:id="rId24"/>
    <p:sldId id="352" r:id="rId25"/>
    <p:sldId id="347" r:id="rId26"/>
    <p:sldId id="349" r:id="rId27"/>
    <p:sldId id="350" r:id="rId28"/>
    <p:sldId id="351" r:id="rId29"/>
    <p:sldId id="367" r:id="rId30"/>
    <p:sldId id="358" r:id="rId3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uebbl1"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CC0000"/>
    <a:srgbClr val="FF9900"/>
    <a:srgbClr val="8A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8765" autoAdjust="0"/>
  </p:normalViewPr>
  <p:slideViewPr>
    <p:cSldViewPr>
      <p:cViewPr>
        <p:scale>
          <a:sx n="70" d="100"/>
          <a:sy n="70" d="100"/>
        </p:scale>
        <p:origin x="-1162" y="-13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oleObject" Target="file:///\\OAADMINFILES.bds.state.mo.us\bpshared\BEXBUD\Tables\Pie%20Charts%20FY%2013%20TAFP.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OAADMINFILES.bds.state.mo.us\bpshared\BEXBUD\Tables\Pie%20Charts%20FY%2013%20TAFP.xlsx" TargetMode="Externa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6.xml.rels><?xml version="1.0" encoding="UTF-8" standalone="yes"?>
<Relationships xmlns="http://schemas.openxmlformats.org/package/2006/relationships"><Relationship Id="rId1" Type="http://schemas.openxmlformats.org/officeDocument/2006/relationships/oleObject" Target="file:///\\OAADMINFILES.bds.state.mo.us\bpshared\BEXBUD\Tables\Pie%20Charts%20FY%2013%20TAFP.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OAADMINFILES.bds.state.mo.us\bpshared\BEXBUD\Tables\Pie%20Charts%20FY%2013%20TAFP.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latin typeface="Arial" pitchFamily="34" charset="0"/>
                <a:cs typeface="Arial" pitchFamily="34" charset="0"/>
              </a:rPr>
              <a:t>Growth in </a:t>
            </a:r>
            <a:r>
              <a:rPr lang="en-US" dirty="0" smtClean="0">
                <a:latin typeface="Arial" pitchFamily="34" charset="0"/>
                <a:cs typeface="Arial" pitchFamily="34" charset="0"/>
              </a:rPr>
              <a:t>MO Personal Income</a:t>
            </a:r>
          </a:p>
          <a:p>
            <a:pPr>
              <a:defRPr/>
            </a:pPr>
            <a:r>
              <a:rPr lang="en-US" b="0" i="1" dirty="0" smtClean="0">
                <a:latin typeface="Arial" pitchFamily="34" charset="0"/>
                <a:cs typeface="Arial" pitchFamily="34" charset="0"/>
              </a:rPr>
              <a:t>Q</a:t>
            </a:r>
            <a:r>
              <a:rPr lang="en-US" b="0" i="1" dirty="0">
                <a:latin typeface="Arial" pitchFamily="34" charset="0"/>
                <a:cs typeface="Arial" pitchFamily="34" charset="0"/>
              </a:rPr>
              <a:t>/(Q-4)</a:t>
            </a:r>
          </a:p>
        </c:rich>
      </c:tx>
      <c:layout/>
    </c:title>
    <c:plotArea>
      <c:layout/>
      <c:lineChart>
        <c:grouping val="standard"/>
        <c:ser>
          <c:idx val="0"/>
          <c:order val="0"/>
          <c:tx>
            <c:strRef>
              <c:f>Sheet1!$B$1</c:f>
              <c:strCache>
                <c:ptCount val="1"/>
                <c:pt idx="0">
                  <c:v>Personal Income</c:v>
                </c:pt>
              </c:strCache>
            </c:strRef>
          </c:tx>
          <c:spPr>
            <a:ln w="50800">
              <a:solidFill>
                <a:schemeClr val="accent2">
                  <a:lumMod val="50000"/>
                </a:schemeClr>
              </a:solidFill>
            </a:ln>
            <a:effectLst/>
          </c:spPr>
          <c:marker>
            <c:spPr>
              <a:ln>
                <a:solidFill>
                  <a:srgbClr val="60B5CC">
                    <a:lumMod val="50000"/>
                  </a:srgbClr>
                </a:solidFill>
              </a:ln>
              <a:effectLst/>
            </c:spPr>
          </c:marker>
          <c:cat>
            <c:strRef>
              <c:f>Sheet1!$A$2:$A$26</c:f>
              <c:strCache>
                <c:ptCount val="25"/>
                <c:pt idx="0">
                  <c:v>2008q1</c:v>
                </c:pt>
                <c:pt idx="1">
                  <c:v>2008q2</c:v>
                </c:pt>
                <c:pt idx="2">
                  <c:v>2008q3</c:v>
                </c:pt>
                <c:pt idx="3">
                  <c:v>2008q4</c:v>
                </c:pt>
                <c:pt idx="4">
                  <c:v>2009q1</c:v>
                </c:pt>
                <c:pt idx="5">
                  <c:v>2009q2</c:v>
                </c:pt>
                <c:pt idx="6">
                  <c:v>2009q3</c:v>
                </c:pt>
                <c:pt idx="7">
                  <c:v>2009q4</c:v>
                </c:pt>
                <c:pt idx="8">
                  <c:v>2010q1</c:v>
                </c:pt>
                <c:pt idx="9">
                  <c:v>2010q2</c:v>
                </c:pt>
                <c:pt idx="10">
                  <c:v>2010q3</c:v>
                </c:pt>
                <c:pt idx="11">
                  <c:v>2010q4</c:v>
                </c:pt>
                <c:pt idx="12">
                  <c:v>2011q1</c:v>
                </c:pt>
                <c:pt idx="13">
                  <c:v>2011q2</c:v>
                </c:pt>
                <c:pt idx="14">
                  <c:v>2011q3</c:v>
                </c:pt>
                <c:pt idx="15">
                  <c:v>2011q4</c:v>
                </c:pt>
                <c:pt idx="16">
                  <c:v>2012q1</c:v>
                </c:pt>
                <c:pt idx="17">
                  <c:v>2012q2</c:v>
                </c:pt>
                <c:pt idx="18">
                  <c:v>2012q3</c:v>
                </c:pt>
                <c:pt idx="19">
                  <c:v>2012q4</c:v>
                </c:pt>
                <c:pt idx="20">
                  <c:v>2013q1</c:v>
                </c:pt>
                <c:pt idx="21">
                  <c:v>2013q2</c:v>
                </c:pt>
                <c:pt idx="22">
                  <c:v>2013q3</c:v>
                </c:pt>
                <c:pt idx="23">
                  <c:v>2013q4</c:v>
                </c:pt>
                <c:pt idx="24">
                  <c:v>2014q1</c:v>
                </c:pt>
              </c:strCache>
            </c:strRef>
          </c:cat>
          <c:val>
            <c:numRef>
              <c:f>Sheet1!$B$2:$B$26</c:f>
              <c:numCache>
                <c:formatCode>0.0%;[Red]\(0.0%\)</c:formatCode>
                <c:ptCount val="25"/>
                <c:pt idx="0">
                  <c:v>5.530455708731323E-2</c:v>
                </c:pt>
                <c:pt idx="1">
                  <c:v>5.5127366574165115E-2</c:v>
                </c:pt>
                <c:pt idx="2">
                  <c:v>4.0131565634183165E-2</c:v>
                </c:pt>
                <c:pt idx="3">
                  <c:v>4.9526513872894432E-2</c:v>
                </c:pt>
                <c:pt idx="4">
                  <c:v>-8.529062836543656E-3</c:v>
                </c:pt>
                <c:pt idx="5">
                  <c:v>-2.4309044227159852E-2</c:v>
                </c:pt>
                <c:pt idx="6">
                  <c:v>-1.8280815636893342E-2</c:v>
                </c:pt>
                <c:pt idx="7">
                  <c:v>-3.7343082491271537E-2</c:v>
                </c:pt>
                <c:pt idx="8">
                  <c:v>4.9767715944890722E-3</c:v>
                </c:pt>
                <c:pt idx="9">
                  <c:v>1.2354491318004923E-2</c:v>
                </c:pt>
                <c:pt idx="10">
                  <c:v>1.9509260421913591E-2</c:v>
                </c:pt>
                <c:pt idx="11">
                  <c:v>1.7798588545060019E-2</c:v>
                </c:pt>
                <c:pt idx="12">
                  <c:v>3.8935982035787742E-2</c:v>
                </c:pt>
                <c:pt idx="13">
                  <c:v>3.3063632733674859E-2</c:v>
                </c:pt>
                <c:pt idx="14">
                  <c:v>4.559929670653267E-2</c:v>
                </c:pt>
                <c:pt idx="15">
                  <c:v>4.2463294976970413E-2</c:v>
                </c:pt>
                <c:pt idx="16">
                  <c:v>3.3281601134381944E-2</c:v>
                </c:pt>
                <c:pt idx="17">
                  <c:v>3.4470944790835581E-2</c:v>
                </c:pt>
                <c:pt idx="18">
                  <c:v>1.6379521650687484E-2</c:v>
                </c:pt>
                <c:pt idx="19">
                  <c:v>4.5453826045691426E-2</c:v>
                </c:pt>
                <c:pt idx="20">
                  <c:v>1.9115980625874277E-2</c:v>
                </c:pt>
                <c:pt idx="21">
                  <c:v>2.5559789352126661E-2</c:v>
                </c:pt>
                <c:pt idx="22">
                  <c:v>3.604650892713069E-2</c:v>
                </c:pt>
                <c:pt idx="23">
                  <c:v>1.1458495669101964E-2</c:v>
                </c:pt>
                <c:pt idx="24">
                  <c:v>3.0336456142542767E-2</c:v>
                </c:pt>
              </c:numCache>
            </c:numRef>
          </c:val>
        </c:ser>
        <c:ser>
          <c:idx val="1"/>
          <c:order val="1"/>
          <c:tx>
            <c:strRef>
              <c:f>Sheet1!$C$1</c:f>
              <c:strCache>
                <c:ptCount val="1"/>
                <c:pt idx="0">
                  <c:v>Wages &amp; Salaries</c:v>
                </c:pt>
              </c:strCache>
            </c:strRef>
          </c:tx>
          <c:spPr>
            <a:ln w="50800">
              <a:solidFill>
                <a:schemeClr val="accent3">
                  <a:lumMod val="50000"/>
                </a:schemeClr>
              </a:solidFill>
            </a:ln>
          </c:spPr>
          <c:marker>
            <c:symbol val="circle"/>
            <c:size val="9"/>
            <c:spPr>
              <a:solidFill>
                <a:schemeClr val="accent3">
                  <a:lumMod val="40000"/>
                  <a:lumOff val="60000"/>
                </a:schemeClr>
              </a:solidFill>
              <a:ln>
                <a:solidFill>
                  <a:srgbClr val="6BB76D">
                    <a:lumMod val="75000"/>
                  </a:srgbClr>
                </a:solidFill>
              </a:ln>
            </c:spPr>
          </c:marker>
          <c:cat>
            <c:strRef>
              <c:f>Sheet1!$A$2:$A$26</c:f>
              <c:strCache>
                <c:ptCount val="25"/>
                <c:pt idx="0">
                  <c:v>2008q1</c:v>
                </c:pt>
                <c:pt idx="1">
                  <c:v>2008q2</c:v>
                </c:pt>
                <c:pt idx="2">
                  <c:v>2008q3</c:v>
                </c:pt>
                <c:pt idx="3">
                  <c:v>2008q4</c:v>
                </c:pt>
                <c:pt idx="4">
                  <c:v>2009q1</c:v>
                </c:pt>
                <c:pt idx="5">
                  <c:v>2009q2</c:v>
                </c:pt>
                <c:pt idx="6">
                  <c:v>2009q3</c:v>
                </c:pt>
                <c:pt idx="7">
                  <c:v>2009q4</c:v>
                </c:pt>
                <c:pt idx="8">
                  <c:v>2010q1</c:v>
                </c:pt>
                <c:pt idx="9">
                  <c:v>2010q2</c:v>
                </c:pt>
                <c:pt idx="10">
                  <c:v>2010q3</c:v>
                </c:pt>
                <c:pt idx="11">
                  <c:v>2010q4</c:v>
                </c:pt>
                <c:pt idx="12">
                  <c:v>2011q1</c:v>
                </c:pt>
                <c:pt idx="13">
                  <c:v>2011q2</c:v>
                </c:pt>
                <c:pt idx="14">
                  <c:v>2011q3</c:v>
                </c:pt>
                <c:pt idx="15">
                  <c:v>2011q4</c:v>
                </c:pt>
                <c:pt idx="16">
                  <c:v>2012q1</c:v>
                </c:pt>
                <c:pt idx="17">
                  <c:v>2012q2</c:v>
                </c:pt>
                <c:pt idx="18">
                  <c:v>2012q3</c:v>
                </c:pt>
                <c:pt idx="19">
                  <c:v>2012q4</c:v>
                </c:pt>
                <c:pt idx="20">
                  <c:v>2013q1</c:v>
                </c:pt>
                <c:pt idx="21">
                  <c:v>2013q2</c:v>
                </c:pt>
                <c:pt idx="22">
                  <c:v>2013q3</c:v>
                </c:pt>
                <c:pt idx="23">
                  <c:v>2013q4</c:v>
                </c:pt>
                <c:pt idx="24">
                  <c:v>2014q1</c:v>
                </c:pt>
              </c:strCache>
            </c:strRef>
          </c:cat>
          <c:val>
            <c:numRef>
              <c:f>Sheet1!$C$2:$C$26</c:f>
              <c:numCache>
                <c:formatCode>0.0%;[Red]\(0.0%\)</c:formatCode>
                <c:ptCount val="25"/>
                <c:pt idx="0">
                  <c:v>4.0608173486397399E-2</c:v>
                </c:pt>
                <c:pt idx="1">
                  <c:v>3.9975220562388891E-2</c:v>
                </c:pt>
                <c:pt idx="2">
                  <c:v>2.9717573197908909E-2</c:v>
                </c:pt>
                <c:pt idx="3">
                  <c:v>6.8548251256845411E-2</c:v>
                </c:pt>
                <c:pt idx="4">
                  <c:v>-1.8321694051296467E-2</c:v>
                </c:pt>
                <c:pt idx="5">
                  <c:v>-3.5848784702781522E-2</c:v>
                </c:pt>
                <c:pt idx="6">
                  <c:v>-3.3413916881256979E-2</c:v>
                </c:pt>
                <c:pt idx="7">
                  <c:v>-8.4535683361453617E-2</c:v>
                </c:pt>
                <c:pt idx="8">
                  <c:v>-1.6055839375661025E-2</c:v>
                </c:pt>
                <c:pt idx="9">
                  <c:v>-9.2531223017644547E-4</c:v>
                </c:pt>
                <c:pt idx="10">
                  <c:v>8.4903979123611747E-3</c:v>
                </c:pt>
                <c:pt idx="11">
                  <c:v>1.7360623213439137E-2</c:v>
                </c:pt>
                <c:pt idx="12">
                  <c:v>2.2929620165056182E-2</c:v>
                </c:pt>
                <c:pt idx="13">
                  <c:v>2.1523015580877693E-2</c:v>
                </c:pt>
                <c:pt idx="14">
                  <c:v>3.264038163478359E-2</c:v>
                </c:pt>
                <c:pt idx="15">
                  <c:v>2.1967310447216039E-2</c:v>
                </c:pt>
                <c:pt idx="16">
                  <c:v>4.3834645424458703E-2</c:v>
                </c:pt>
                <c:pt idx="17">
                  <c:v>3.8822092610132371E-2</c:v>
                </c:pt>
                <c:pt idx="18">
                  <c:v>2.4597265536448591E-2</c:v>
                </c:pt>
                <c:pt idx="19">
                  <c:v>5.7241672191447053E-2</c:v>
                </c:pt>
                <c:pt idx="20">
                  <c:v>2.5419366605482739E-2</c:v>
                </c:pt>
                <c:pt idx="21">
                  <c:v>2.90936133201634E-2</c:v>
                </c:pt>
                <c:pt idx="22">
                  <c:v>3.0580710467837523E-2</c:v>
                </c:pt>
                <c:pt idx="23">
                  <c:v>1.346279026575649E-2</c:v>
                </c:pt>
                <c:pt idx="24">
                  <c:v>2.9713726176512582E-2</c:v>
                </c:pt>
              </c:numCache>
            </c:numRef>
          </c:val>
        </c:ser>
        <c:marker val="1"/>
        <c:axId val="46132608"/>
        <c:axId val="47921024"/>
      </c:lineChart>
      <c:catAx>
        <c:axId val="46132608"/>
        <c:scaling>
          <c:orientation val="minMax"/>
        </c:scaling>
        <c:axPos val="b"/>
        <c:tickLblPos val="low"/>
        <c:spPr>
          <a:ln w="38100">
            <a:solidFill>
              <a:prstClr val="black">
                <a:lumMod val="95000"/>
                <a:lumOff val="5000"/>
              </a:prstClr>
            </a:solidFill>
          </a:ln>
        </c:spPr>
        <c:txPr>
          <a:bodyPr rot="5400000" vert="horz"/>
          <a:lstStyle/>
          <a:p>
            <a:pPr>
              <a:defRPr/>
            </a:pPr>
            <a:endParaRPr lang="en-US"/>
          </a:p>
        </c:txPr>
        <c:crossAx val="47921024"/>
        <c:crosses val="autoZero"/>
        <c:auto val="1"/>
        <c:lblAlgn val="ctr"/>
        <c:lblOffset val="100"/>
      </c:catAx>
      <c:valAx>
        <c:axId val="47921024"/>
        <c:scaling>
          <c:orientation val="minMax"/>
        </c:scaling>
        <c:axPos val="l"/>
        <c:majorGridlines/>
        <c:numFmt formatCode="0%;[Red]\(0%\)" sourceLinked="0"/>
        <c:tickLblPos val="nextTo"/>
        <c:crossAx val="46132608"/>
        <c:crosses val="autoZero"/>
        <c:crossBetween val="between"/>
      </c:valAx>
    </c:plotArea>
    <c:legend>
      <c:legendPos val="l"/>
      <c:layout>
        <c:manualLayout>
          <c:xMode val="edge"/>
          <c:yMode val="edge"/>
          <c:x val="0.5745098039215687"/>
          <c:y val="0.57658115943350674"/>
          <c:w val="0.38586274509805379"/>
          <c:h val="0.16810845678188749"/>
        </c:manualLayout>
      </c:layout>
      <c:overlay val="1"/>
      <c:spPr>
        <a:solidFill>
          <a:schemeClr val="bg1"/>
        </a:solidFill>
        <a:ln>
          <a:solidFill>
            <a:schemeClr val="tx1"/>
          </a:solidFill>
        </a:ln>
      </c:spPr>
    </c:legend>
    <c:plotVisOnly val="1"/>
  </c:chart>
  <c:spPr>
    <a:solidFill>
      <a:schemeClr val="bg1"/>
    </a:solidFill>
    <a:ln w="12700">
      <a:solidFill>
        <a:schemeClr val="tx1">
          <a:lumMod val="95000"/>
          <a:lumOff val="5000"/>
        </a:schemeClr>
      </a:solidFill>
    </a:ln>
  </c:spPr>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view3D>
      <c:hPercent val="75"/>
      <c:rotY val="20"/>
      <c:perspective val="0"/>
    </c:view3D>
    <c:plotArea>
      <c:layout>
        <c:manualLayout>
          <c:layoutTarget val="inner"/>
          <c:xMode val="edge"/>
          <c:yMode val="edge"/>
          <c:x val="0.11247465232490129"/>
          <c:y val="0.17595307917888564"/>
          <c:w val="0.78732263572548367"/>
          <c:h val="0.41055718475073316"/>
        </c:manualLayout>
      </c:layout>
      <c:pie3DChart>
        <c:varyColors val="1"/>
        <c:ser>
          <c:idx val="0"/>
          <c:order val="0"/>
          <c:explosion val="6"/>
          <c:dLbls>
            <c:dLbl>
              <c:idx val="0"/>
              <c:layout>
                <c:manualLayout>
                  <c:x val="-3.1518151815181521E-2"/>
                  <c:y val="-0.17154760426034599"/>
                </c:manualLayout>
              </c:layout>
              <c:tx>
                <c:rich>
                  <a:bodyPr/>
                  <a:lstStyle/>
                  <a:p>
                    <a:r>
                      <a:rPr lang="en-US" sz="1800" dirty="0">
                        <a:latin typeface="Arial" pitchFamily="34" charset="0"/>
                        <a:cs typeface="Arial" pitchFamily="34" charset="0"/>
                      </a:rPr>
                      <a:t>E</a:t>
                    </a:r>
                    <a:r>
                      <a:rPr lang="en-US" dirty="0"/>
                      <a:t>lementary and Secondary Education
$</a:t>
                    </a:r>
                    <a:r>
                      <a:rPr lang="en-US" dirty="0" smtClean="0"/>
                      <a:t>2.9B </a:t>
                    </a:r>
                    <a:r>
                      <a:rPr lang="en-US" dirty="0"/>
                      <a:t>
</a:t>
                    </a:r>
                    <a:r>
                      <a:rPr lang="en-US" dirty="0" smtClean="0"/>
                      <a:t>35.0%</a:t>
                    </a:r>
                    <a:endParaRPr lang="en-US" dirty="0"/>
                  </a:p>
                </c:rich>
              </c:tx>
              <c:dLblPos val="bestFit"/>
            </c:dLbl>
            <c:dLbl>
              <c:idx val="1"/>
              <c:layout>
                <c:manualLayout>
                  <c:x val="0.14087167018233154"/>
                  <c:y val="5.1443261674402115E-2"/>
                </c:manualLayout>
              </c:layout>
              <c:tx>
                <c:rich>
                  <a:bodyPr/>
                  <a:lstStyle/>
                  <a:p>
                    <a:r>
                      <a:rPr lang="en-US" sz="1800" dirty="0">
                        <a:latin typeface="Arial" pitchFamily="34" charset="0"/>
                        <a:cs typeface="Arial" pitchFamily="34" charset="0"/>
                      </a:rPr>
                      <a:t>H</a:t>
                    </a:r>
                    <a:r>
                      <a:rPr lang="en-US" dirty="0"/>
                      <a:t>igher Education
$</a:t>
                    </a:r>
                    <a:r>
                      <a:rPr lang="en-US" dirty="0" smtClean="0"/>
                      <a:t>864M </a:t>
                    </a:r>
                    <a:r>
                      <a:rPr lang="en-US" dirty="0"/>
                      <a:t>
</a:t>
                    </a:r>
                    <a:r>
                      <a:rPr lang="en-US" dirty="0" smtClean="0"/>
                      <a:t>10.4%</a:t>
                    </a:r>
                    <a:endParaRPr lang="en-US" dirty="0"/>
                  </a:p>
                </c:rich>
              </c:tx>
              <c:dLblPos val="bestFit"/>
            </c:dLbl>
            <c:dLbl>
              <c:idx val="2"/>
              <c:layout>
                <c:manualLayout>
                  <c:x val="3.7683203709967548E-2"/>
                  <c:y val="9.0576889032567068E-2"/>
                </c:manualLayout>
              </c:layout>
              <c:tx>
                <c:rich>
                  <a:bodyPr/>
                  <a:lstStyle/>
                  <a:p>
                    <a:r>
                      <a:rPr lang="en-US" sz="1800" dirty="0">
                        <a:latin typeface="Arial" pitchFamily="34" charset="0"/>
                        <a:cs typeface="Arial" pitchFamily="34" charset="0"/>
                      </a:rPr>
                      <a:t>J</a:t>
                    </a:r>
                    <a:r>
                      <a:rPr lang="en-US" dirty="0"/>
                      <a:t>udiciary, Elected Officials, General Assembly
$</a:t>
                    </a:r>
                    <a:r>
                      <a:rPr lang="en-US" dirty="0" smtClean="0"/>
                      <a:t>291M </a:t>
                    </a:r>
                    <a:r>
                      <a:rPr lang="en-US" dirty="0"/>
                      <a:t>
</a:t>
                    </a:r>
                    <a:r>
                      <a:rPr lang="en-US" dirty="0" smtClean="0"/>
                      <a:t>3.5%</a:t>
                    </a:r>
                    <a:endParaRPr lang="en-US" dirty="0"/>
                  </a:p>
                </c:rich>
              </c:tx>
              <c:dLblPos val="bestFit"/>
            </c:dLbl>
            <c:dLbl>
              <c:idx val="3"/>
              <c:layout>
                <c:manualLayout>
                  <c:x val="-8.3787471351357265E-2"/>
                  <c:y val="5.4767743474880913E-2"/>
                </c:manualLayout>
              </c:layout>
              <c:tx>
                <c:rich>
                  <a:bodyPr/>
                  <a:lstStyle/>
                  <a:p>
                    <a:r>
                      <a:rPr lang="en-US" sz="1800" dirty="0">
                        <a:latin typeface="Arial" pitchFamily="34" charset="0"/>
                        <a:cs typeface="Arial" pitchFamily="34" charset="0"/>
                      </a:rPr>
                      <a:t>C</a:t>
                    </a:r>
                    <a:r>
                      <a:rPr lang="en-US" dirty="0"/>
                      <a:t>orrections  and Public Safety
$</a:t>
                    </a:r>
                    <a:r>
                      <a:rPr lang="en-US" dirty="0" smtClean="0"/>
                      <a:t>687M </a:t>
                    </a:r>
                    <a:r>
                      <a:rPr lang="en-US" dirty="0"/>
                      <a:t>
8.3%</a:t>
                    </a:r>
                  </a:p>
                </c:rich>
              </c:tx>
              <c:dLblPos val="bestFit"/>
            </c:dLbl>
            <c:dLbl>
              <c:idx val="4"/>
              <c:layout>
                <c:manualLayout>
                  <c:x val="3.7075718295950813E-2"/>
                  <c:y val="-0.25584562926701632"/>
                </c:manualLayout>
              </c:layout>
              <c:tx>
                <c:rich>
                  <a:bodyPr/>
                  <a:lstStyle/>
                  <a:p>
                    <a:r>
                      <a:rPr lang="en-US" sz="1800" dirty="0">
                        <a:latin typeface="Arial" pitchFamily="34" charset="0"/>
                        <a:cs typeface="Arial" pitchFamily="34" charset="0"/>
                      </a:rPr>
                      <a:t>H</a:t>
                    </a:r>
                    <a:r>
                      <a:rPr lang="en-US" dirty="0"/>
                      <a:t>uman Services
$</a:t>
                    </a:r>
                    <a:r>
                      <a:rPr lang="en-US" dirty="0" smtClean="0"/>
                      <a:t>2.5B</a:t>
                    </a:r>
                    <a:r>
                      <a:rPr lang="en-US" dirty="0"/>
                      <a:t>
</a:t>
                    </a:r>
                    <a:r>
                      <a:rPr lang="en-US" dirty="0" smtClean="0"/>
                      <a:t>30.1%</a:t>
                    </a:r>
                    <a:endParaRPr lang="en-US" dirty="0"/>
                  </a:p>
                </c:rich>
              </c:tx>
              <c:dLblPos val="bestFit"/>
            </c:dLbl>
            <c:dLbl>
              <c:idx val="5"/>
              <c:layout>
                <c:manualLayout>
                  <c:x val="2.5826556956454038E-2"/>
                  <c:y val="-3.7247250252077514E-2"/>
                </c:manualLayout>
              </c:layout>
              <c:tx>
                <c:rich>
                  <a:bodyPr/>
                  <a:lstStyle/>
                  <a:p>
                    <a:r>
                      <a:rPr lang="en-US" sz="1800" dirty="0">
                        <a:latin typeface="Arial" pitchFamily="34" charset="0"/>
                        <a:cs typeface="Arial" pitchFamily="34" charset="0"/>
                      </a:rPr>
                      <a:t>A</a:t>
                    </a:r>
                    <a:r>
                      <a:rPr lang="en-US" dirty="0"/>
                      <a:t>ll Other
</a:t>
                    </a:r>
                    <a:r>
                      <a:rPr lang="en-US" dirty="0" smtClean="0"/>
                      <a:t>$1.04B </a:t>
                    </a:r>
                    <a:r>
                      <a:rPr lang="en-US" dirty="0"/>
                      <a:t>
</a:t>
                    </a:r>
                    <a:r>
                      <a:rPr lang="en-US" dirty="0" smtClean="0"/>
                      <a:t>12.6%</a:t>
                    </a:r>
                    <a:endParaRPr lang="en-US" dirty="0"/>
                  </a:p>
                </c:rich>
              </c:tx>
              <c:dLblPos val="bestFit"/>
            </c:dLbl>
            <c:txPr>
              <a:bodyPr/>
              <a:lstStyle/>
              <a:p>
                <a:pPr>
                  <a:defRPr sz="1800">
                    <a:latin typeface="Arial" pitchFamily="34" charset="0"/>
                    <a:cs typeface="Arial" pitchFamily="34" charset="0"/>
                  </a:defRPr>
                </a:pPr>
                <a:endParaRPr lang="en-US"/>
              </a:p>
            </c:txPr>
            <c:showVal val="1"/>
            <c:showCatName val="1"/>
            <c:showPercent val="1"/>
            <c:showLeaderLines val="1"/>
          </c:dLbls>
          <c:cat>
            <c:strRef>
              <c:f>'Total Approps GR ONLY 14'!$A$7:$A$12</c:f>
              <c:strCache>
                <c:ptCount val="6"/>
                <c:pt idx="0">
                  <c:v>Elementary &amp; Secondary Education</c:v>
                </c:pt>
                <c:pt idx="1">
                  <c:v>Higher Education</c:v>
                </c:pt>
                <c:pt idx="2">
                  <c:v>Judiciary, Elected Officials, General Assembly</c:v>
                </c:pt>
                <c:pt idx="3">
                  <c:v>Corrections  &amp; Public Safety</c:v>
                </c:pt>
                <c:pt idx="4">
                  <c:v>Human Services</c:v>
                </c:pt>
                <c:pt idx="5">
                  <c:v>Tax Credits*</c:v>
                </c:pt>
              </c:strCache>
            </c:strRef>
          </c:cat>
          <c:val>
            <c:numRef>
              <c:f>'Total Approps GR ONLY 14'!$C$7:$C$12</c:f>
              <c:numCache>
                <c:formatCode>"$"#,##0_);[Red]\("$"#,##0\)</c:formatCode>
                <c:ptCount val="6"/>
                <c:pt idx="0">
                  <c:v>2897809349</c:v>
                </c:pt>
                <c:pt idx="1">
                  <c:v>863988647</c:v>
                </c:pt>
                <c:pt idx="2">
                  <c:v>290751838</c:v>
                </c:pt>
                <c:pt idx="3">
                  <c:v>687435513</c:v>
                </c:pt>
                <c:pt idx="4">
                  <c:v>2494814764</c:v>
                </c:pt>
                <c:pt idx="5">
                  <c:v>629454091</c:v>
                </c:pt>
              </c:numCache>
            </c:numRef>
          </c:val>
        </c:ser>
        <c:dLbls>
          <c:showVal val="1"/>
          <c:showCatName val="1"/>
          <c:showPercent val="1"/>
          <c:separator>
</c:separator>
        </c:dLbls>
      </c:pie3DChart>
    </c:plotArea>
    <c:plotVisOnly val="1"/>
    <c:dispBlanksAs val="zero"/>
  </c:chart>
  <c:spPr>
    <a:ln>
      <a:noFill/>
    </a:ln>
  </c:sp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view3D>
      <c:hPercent val="75"/>
      <c:rotY val="20"/>
      <c:perspective val="0"/>
    </c:view3D>
    <c:plotArea>
      <c:layout>
        <c:manualLayout>
          <c:layoutTarget val="inner"/>
          <c:xMode val="edge"/>
          <c:yMode val="edge"/>
          <c:x val="0.11247465232490128"/>
          <c:y val="0.17595307917888564"/>
          <c:w val="0.78732263572548367"/>
          <c:h val="0.41055718475073316"/>
        </c:manualLayout>
      </c:layout>
      <c:pie3DChart>
        <c:varyColors val="1"/>
        <c:ser>
          <c:idx val="0"/>
          <c:order val="0"/>
          <c:explosion val="6"/>
          <c:dLbls>
            <c:dLbl>
              <c:idx val="0"/>
              <c:layout>
                <c:manualLayout>
                  <c:x val="-3.1518151815181521E-2"/>
                  <c:y val="-0.17154760426034599"/>
                </c:manualLayout>
              </c:layout>
              <c:tx>
                <c:rich>
                  <a:bodyPr/>
                  <a:lstStyle/>
                  <a:p>
                    <a:r>
                      <a:rPr lang="en-US" sz="1800" dirty="0">
                        <a:latin typeface="Arial" pitchFamily="34" charset="0"/>
                        <a:cs typeface="Arial" pitchFamily="34" charset="0"/>
                      </a:rPr>
                      <a:t>E</a:t>
                    </a:r>
                    <a:r>
                      <a:rPr lang="en-US" dirty="0"/>
                      <a:t>lementary and Secondary Education
</a:t>
                    </a:r>
                    <a:r>
                      <a:rPr lang="en-US" dirty="0" smtClean="0"/>
                      <a:t>$3.15B </a:t>
                    </a:r>
                    <a:r>
                      <a:rPr lang="en-US" dirty="0"/>
                      <a:t>
</a:t>
                    </a:r>
                    <a:r>
                      <a:rPr lang="en-US" dirty="0" smtClean="0"/>
                      <a:t>36.1%</a:t>
                    </a:r>
                    <a:endParaRPr lang="en-US" dirty="0"/>
                  </a:p>
                </c:rich>
              </c:tx>
              <c:dLblPos val="bestFit"/>
            </c:dLbl>
            <c:dLbl>
              <c:idx val="1"/>
              <c:layout>
                <c:manualLayout>
                  <c:x val="0.14087167018233154"/>
                  <c:y val="5.1443261674402115E-2"/>
                </c:manualLayout>
              </c:layout>
              <c:tx>
                <c:rich>
                  <a:bodyPr/>
                  <a:lstStyle/>
                  <a:p>
                    <a:r>
                      <a:rPr lang="en-US" sz="1800" dirty="0">
                        <a:latin typeface="Arial" pitchFamily="34" charset="0"/>
                        <a:cs typeface="Arial" pitchFamily="34" charset="0"/>
                      </a:rPr>
                      <a:t>H</a:t>
                    </a:r>
                    <a:r>
                      <a:rPr lang="en-US" dirty="0"/>
                      <a:t>igher Education
</a:t>
                    </a:r>
                    <a:r>
                      <a:rPr lang="en-US" dirty="0" smtClean="0"/>
                      <a:t>$929M </a:t>
                    </a:r>
                    <a:r>
                      <a:rPr lang="en-US" dirty="0"/>
                      <a:t>
</a:t>
                    </a:r>
                    <a:r>
                      <a:rPr lang="en-US" dirty="0" smtClean="0"/>
                      <a:t>10.7%</a:t>
                    </a:r>
                    <a:endParaRPr lang="en-US" dirty="0"/>
                  </a:p>
                </c:rich>
              </c:tx>
              <c:dLblPos val="bestFit"/>
            </c:dLbl>
            <c:dLbl>
              <c:idx val="2"/>
              <c:layout>
                <c:manualLayout>
                  <c:x val="3.7683203709967451E-2"/>
                  <c:y val="9.0576889032567068E-2"/>
                </c:manualLayout>
              </c:layout>
              <c:tx>
                <c:rich>
                  <a:bodyPr/>
                  <a:lstStyle/>
                  <a:p>
                    <a:r>
                      <a:rPr lang="en-US" sz="1800" dirty="0">
                        <a:latin typeface="Arial" pitchFamily="34" charset="0"/>
                        <a:cs typeface="Arial" pitchFamily="34" charset="0"/>
                      </a:rPr>
                      <a:t>J</a:t>
                    </a:r>
                    <a:r>
                      <a:rPr lang="en-US" dirty="0"/>
                      <a:t>udiciary, Elected Officials, General Assembly
</a:t>
                    </a:r>
                    <a:r>
                      <a:rPr lang="en-US" dirty="0" smtClean="0"/>
                      <a:t>$302M </a:t>
                    </a:r>
                    <a:r>
                      <a:rPr lang="en-US" dirty="0"/>
                      <a:t>
</a:t>
                    </a:r>
                    <a:r>
                      <a:rPr lang="en-US" dirty="0" smtClean="0"/>
                      <a:t>3.5%</a:t>
                    </a:r>
                    <a:endParaRPr lang="en-US" dirty="0"/>
                  </a:p>
                </c:rich>
              </c:tx>
              <c:dLblPos val="bestFit"/>
            </c:dLbl>
            <c:dLbl>
              <c:idx val="3"/>
              <c:layout>
                <c:manualLayout>
                  <c:x val="-8.3787471351357265E-2"/>
                  <c:y val="5.4767743474880913E-2"/>
                </c:manualLayout>
              </c:layout>
              <c:tx>
                <c:rich>
                  <a:bodyPr/>
                  <a:lstStyle/>
                  <a:p>
                    <a:r>
                      <a:rPr lang="en-US" sz="1800" dirty="0">
                        <a:latin typeface="Arial" pitchFamily="34" charset="0"/>
                        <a:cs typeface="Arial" pitchFamily="34" charset="0"/>
                      </a:rPr>
                      <a:t>C</a:t>
                    </a:r>
                    <a:r>
                      <a:rPr lang="en-US" dirty="0"/>
                      <a:t>orrections  and Public Safety
</a:t>
                    </a:r>
                    <a:r>
                      <a:rPr lang="en-US" dirty="0" smtClean="0"/>
                      <a:t>$743M </a:t>
                    </a:r>
                    <a:r>
                      <a:rPr lang="en-US" dirty="0"/>
                      <a:t>
</a:t>
                    </a:r>
                    <a:r>
                      <a:rPr lang="en-US" dirty="0" smtClean="0"/>
                      <a:t>8.5%</a:t>
                    </a:r>
                    <a:endParaRPr lang="en-US" dirty="0"/>
                  </a:p>
                </c:rich>
              </c:tx>
              <c:dLblPos val="bestFit"/>
            </c:dLbl>
            <c:dLbl>
              <c:idx val="4"/>
              <c:layout>
                <c:manualLayout>
                  <c:x val="3.7075718295950681E-2"/>
                  <c:y val="-0.25584562926701632"/>
                </c:manualLayout>
              </c:layout>
              <c:tx>
                <c:rich>
                  <a:bodyPr/>
                  <a:lstStyle/>
                  <a:p>
                    <a:r>
                      <a:rPr lang="en-US" sz="1800" dirty="0">
                        <a:latin typeface="Arial" pitchFamily="34" charset="0"/>
                        <a:cs typeface="Arial" pitchFamily="34" charset="0"/>
                      </a:rPr>
                      <a:t>H</a:t>
                    </a:r>
                    <a:r>
                      <a:rPr lang="en-US" dirty="0"/>
                      <a:t>uman Services
$</a:t>
                    </a:r>
                    <a:r>
                      <a:rPr lang="en-US" dirty="0" smtClean="0"/>
                      <a:t>2.51B</a:t>
                    </a:r>
                    <a:r>
                      <a:rPr lang="en-US" dirty="0"/>
                      <a:t>
</a:t>
                    </a:r>
                    <a:r>
                      <a:rPr lang="en-US" dirty="0" smtClean="0"/>
                      <a:t>28.8%</a:t>
                    </a:r>
                    <a:endParaRPr lang="en-US" dirty="0"/>
                  </a:p>
                </c:rich>
              </c:tx>
              <c:dLblPos val="bestFit"/>
            </c:dLbl>
            <c:dLbl>
              <c:idx val="5"/>
              <c:layout>
                <c:manualLayout>
                  <c:x val="2.5826556956454038E-2"/>
                  <c:y val="-3.7247250252077292E-2"/>
                </c:manualLayout>
              </c:layout>
              <c:tx>
                <c:rich>
                  <a:bodyPr/>
                  <a:lstStyle/>
                  <a:p>
                    <a:r>
                      <a:rPr lang="en-US" sz="1800" dirty="0">
                        <a:latin typeface="Arial" pitchFamily="34" charset="0"/>
                        <a:cs typeface="Arial" pitchFamily="34" charset="0"/>
                      </a:rPr>
                      <a:t>A</a:t>
                    </a:r>
                    <a:r>
                      <a:rPr lang="en-US" dirty="0"/>
                      <a:t>ll Other
</a:t>
                    </a:r>
                    <a:r>
                      <a:rPr lang="en-US" dirty="0" smtClean="0"/>
                      <a:t>$1.08B </a:t>
                    </a:r>
                    <a:r>
                      <a:rPr lang="en-US" dirty="0"/>
                      <a:t>
</a:t>
                    </a:r>
                    <a:r>
                      <a:rPr lang="en-US" dirty="0" smtClean="0"/>
                      <a:t>12.4%</a:t>
                    </a:r>
                    <a:endParaRPr lang="en-US" dirty="0"/>
                  </a:p>
                </c:rich>
              </c:tx>
              <c:dLblPos val="bestFit"/>
            </c:dLbl>
            <c:txPr>
              <a:bodyPr/>
              <a:lstStyle/>
              <a:p>
                <a:pPr>
                  <a:defRPr sz="1800">
                    <a:latin typeface="Arial" pitchFamily="34" charset="0"/>
                    <a:cs typeface="Arial" pitchFamily="34" charset="0"/>
                  </a:defRPr>
                </a:pPr>
                <a:endParaRPr lang="en-US"/>
              </a:p>
            </c:txPr>
            <c:showVal val="1"/>
            <c:showCatName val="1"/>
            <c:showPercent val="1"/>
            <c:showLeaderLines val="1"/>
          </c:dLbls>
          <c:cat>
            <c:strRef>
              <c:f>'Total Approps GR ONLY 14'!$A$7:$A$12</c:f>
              <c:strCache>
                <c:ptCount val="6"/>
                <c:pt idx="0">
                  <c:v>Elementary &amp; Secondary Education</c:v>
                </c:pt>
                <c:pt idx="1">
                  <c:v>Higher Education</c:v>
                </c:pt>
                <c:pt idx="2">
                  <c:v>Judiciary, Elected Officials, General Assembly</c:v>
                </c:pt>
                <c:pt idx="3">
                  <c:v>Corrections  &amp; Public Safety</c:v>
                </c:pt>
                <c:pt idx="4">
                  <c:v>Human Services</c:v>
                </c:pt>
                <c:pt idx="5">
                  <c:v>Tax Credits*</c:v>
                </c:pt>
              </c:strCache>
            </c:strRef>
          </c:cat>
          <c:val>
            <c:numRef>
              <c:f>'Total Approps GR ONLY 14'!$C$7:$C$12</c:f>
              <c:numCache>
                <c:formatCode>"$"#,##0_);[Red]\("$"#,##0\)</c:formatCode>
                <c:ptCount val="6"/>
                <c:pt idx="0">
                  <c:v>2897809349</c:v>
                </c:pt>
                <c:pt idx="1">
                  <c:v>863988647</c:v>
                </c:pt>
                <c:pt idx="2">
                  <c:v>290751838</c:v>
                </c:pt>
                <c:pt idx="3">
                  <c:v>687435513</c:v>
                </c:pt>
                <c:pt idx="4">
                  <c:v>2494814764</c:v>
                </c:pt>
                <c:pt idx="5">
                  <c:v>629454091</c:v>
                </c:pt>
              </c:numCache>
            </c:numRef>
          </c:val>
        </c:ser>
        <c:dLbls>
          <c:showVal val="1"/>
          <c:showCatName val="1"/>
          <c:showPercent val="1"/>
          <c:separator>
</c:separator>
        </c:dLbls>
      </c:pie3DChart>
    </c:plotArea>
    <c:plotVisOnly val="1"/>
    <c:dispBlanksAs val="zero"/>
  </c:chart>
  <c:spPr>
    <a:ln>
      <a:noFill/>
    </a:ln>
  </c:sp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6.9564380908697224E-2"/>
          <c:y val="0.24262354059190891"/>
          <c:w val="0.63068700150345403"/>
          <c:h val="0.61438704860168369"/>
        </c:manualLayout>
      </c:layout>
      <c:pie3DChart>
        <c:varyColors val="1"/>
        <c:ser>
          <c:idx val="0"/>
          <c:order val="0"/>
          <c:tx>
            <c:strRef>
              <c:f>Sheet1!$B$1</c:f>
              <c:strCache>
                <c:ptCount val="1"/>
                <c:pt idx="0">
                  <c:v>%</c:v>
                </c:pt>
              </c:strCache>
            </c:strRef>
          </c:tx>
          <c:explosion val="25"/>
          <c:dLbls>
            <c:dLbl>
              <c:idx val="0"/>
              <c:layout>
                <c:manualLayout>
                  <c:x val="6.6262645567362305E-2"/>
                  <c:y val="1.1297402479862441E-3"/>
                </c:manualLayout>
              </c:layout>
              <c:tx>
                <c:rich>
                  <a:bodyPr/>
                  <a:lstStyle/>
                  <a:p>
                    <a:r>
                      <a:rPr lang="en-US" dirty="0" smtClean="0"/>
                      <a:t>Elementary and Secondary Education</a:t>
                    </a:r>
                  </a:p>
                  <a:p>
                    <a:r>
                      <a:rPr lang="en-US" dirty="0" smtClean="0"/>
                      <a:t>$5.5B</a:t>
                    </a:r>
                  </a:p>
                  <a:p>
                    <a:r>
                      <a:rPr lang="en-US" dirty="0" smtClean="0"/>
                      <a:t>22.19</a:t>
                    </a:r>
                    <a:r>
                      <a:rPr lang="en-US" dirty="0"/>
                      <a:t>%</a:t>
                    </a:r>
                  </a:p>
                </c:rich>
              </c:tx>
              <c:showVal val="1"/>
            </c:dLbl>
            <c:dLbl>
              <c:idx val="1"/>
              <c:layout>
                <c:manualLayout>
                  <c:x val="0.1287721377060877"/>
                  <c:y val="-8.7041587473979484E-2"/>
                </c:manualLayout>
              </c:layout>
              <c:tx>
                <c:rich>
                  <a:bodyPr/>
                  <a:lstStyle/>
                  <a:p>
                    <a:r>
                      <a:rPr lang="en-US" dirty="0" smtClean="0"/>
                      <a:t>Higher Education</a:t>
                    </a:r>
                  </a:p>
                  <a:p>
                    <a:r>
                      <a:rPr lang="en-US" dirty="0" smtClean="0"/>
                      <a:t>$1.2B</a:t>
                    </a:r>
                  </a:p>
                  <a:p>
                    <a:r>
                      <a:rPr lang="en-US" dirty="0" smtClean="0"/>
                      <a:t>4.88</a:t>
                    </a:r>
                    <a:r>
                      <a:rPr lang="en-US" dirty="0"/>
                      <a:t>%</a:t>
                    </a:r>
                  </a:p>
                </c:rich>
              </c:tx>
              <c:showVal val="1"/>
            </c:dLbl>
            <c:dLbl>
              <c:idx val="2"/>
              <c:layout>
                <c:manualLayout>
                  <c:x val="0.12670680121295519"/>
                  <c:y val="0.108740836274776"/>
                </c:manualLayout>
              </c:layout>
              <c:tx>
                <c:rich>
                  <a:bodyPr/>
                  <a:lstStyle/>
                  <a:p>
                    <a:r>
                      <a:rPr lang="en-US" dirty="0" smtClean="0"/>
                      <a:t>Judiciary,</a:t>
                    </a:r>
                    <a:r>
                      <a:rPr lang="en-US" baseline="0" dirty="0" smtClean="0"/>
                      <a:t> Elected Officials,</a:t>
                    </a:r>
                  </a:p>
                  <a:p>
                    <a:r>
                      <a:rPr lang="en-US" baseline="0" dirty="0" smtClean="0"/>
                      <a:t>General</a:t>
                    </a:r>
                  </a:p>
                  <a:p>
                    <a:r>
                      <a:rPr lang="en-US" baseline="0" dirty="0" smtClean="0"/>
                      <a:t>Assembly $390M</a:t>
                    </a:r>
                  </a:p>
                  <a:p>
                    <a:r>
                      <a:rPr lang="en-US" dirty="0" smtClean="0"/>
                      <a:t>1.57</a:t>
                    </a:r>
                    <a:r>
                      <a:rPr lang="en-US" dirty="0"/>
                      <a:t>%</a:t>
                    </a:r>
                  </a:p>
                </c:rich>
              </c:tx>
              <c:showVal val="1"/>
            </c:dLbl>
            <c:dLbl>
              <c:idx val="3"/>
              <c:layout>
                <c:manualLayout>
                  <c:x val="-0.11072751828351562"/>
                  <c:y val="0.16960788306634109"/>
                </c:manualLayout>
              </c:layout>
              <c:tx>
                <c:rich>
                  <a:bodyPr/>
                  <a:lstStyle/>
                  <a:p>
                    <a:r>
                      <a:rPr lang="en-US" dirty="0" smtClean="0"/>
                      <a:t>Corrections and Public Safety</a:t>
                    </a:r>
                  </a:p>
                  <a:p>
                    <a:r>
                      <a:rPr lang="en-US" dirty="0" smtClean="0"/>
                      <a:t>$1.3B</a:t>
                    </a:r>
                  </a:p>
                  <a:p>
                    <a:r>
                      <a:rPr lang="en-US" dirty="0" smtClean="0"/>
                      <a:t>5.43</a:t>
                    </a:r>
                    <a:r>
                      <a:rPr lang="en-US" dirty="0"/>
                      <a:t>%</a:t>
                    </a:r>
                  </a:p>
                </c:rich>
              </c:tx>
              <c:showVal val="1"/>
            </c:dLbl>
            <c:dLbl>
              <c:idx val="4"/>
              <c:layout>
                <c:manualLayout>
                  <c:x val="-0.11637362077313176"/>
                  <c:y val="-2.4867649522533092E-2"/>
                </c:manualLayout>
              </c:layout>
              <c:tx>
                <c:rich>
                  <a:bodyPr/>
                  <a:lstStyle/>
                  <a:p>
                    <a:r>
                      <a:rPr lang="en-US" dirty="0" smtClean="0"/>
                      <a:t>Human Services</a:t>
                    </a:r>
                  </a:p>
                  <a:p>
                    <a:r>
                      <a:rPr lang="en-US" dirty="0" smtClean="0"/>
                      <a:t>$11.3B</a:t>
                    </a:r>
                  </a:p>
                  <a:p>
                    <a:r>
                      <a:rPr lang="en-US" dirty="0" smtClean="0"/>
                      <a:t>45.44</a:t>
                    </a:r>
                    <a:r>
                      <a:rPr lang="en-US" dirty="0"/>
                      <a:t>%</a:t>
                    </a:r>
                  </a:p>
                </c:rich>
              </c:tx>
              <c:showVal val="1"/>
            </c:dLbl>
            <c:dLbl>
              <c:idx val="5"/>
              <c:layout>
                <c:manualLayout>
                  <c:x val="-8.7326593277782208E-2"/>
                  <c:y val="3.5838917741665387E-2"/>
                </c:manualLayout>
              </c:layout>
              <c:tx>
                <c:rich>
                  <a:bodyPr/>
                  <a:lstStyle/>
                  <a:p>
                    <a:r>
                      <a:rPr lang="en-US" dirty="0" smtClean="0"/>
                      <a:t>All Other</a:t>
                    </a:r>
                  </a:p>
                  <a:p>
                    <a:r>
                      <a:rPr lang="en-US" dirty="0" smtClean="0"/>
                      <a:t>$5.1B</a:t>
                    </a:r>
                  </a:p>
                  <a:p>
                    <a:r>
                      <a:rPr lang="en-US" dirty="0" smtClean="0"/>
                      <a:t>20.48</a:t>
                    </a:r>
                    <a:r>
                      <a:rPr lang="en-US" dirty="0"/>
                      <a:t>%</a:t>
                    </a:r>
                  </a:p>
                </c:rich>
              </c:tx>
              <c:showVal val="1"/>
            </c:dLbl>
            <c:txPr>
              <a:bodyPr/>
              <a:lstStyle/>
              <a:p>
                <a:pPr>
                  <a:defRPr>
                    <a:latin typeface="Arial" pitchFamily="34" charset="0"/>
                    <a:cs typeface="Arial" pitchFamily="34" charset="0"/>
                  </a:defRPr>
                </a:pPr>
                <a:endParaRPr lang="en-US"/>
              </a:p>
            </c:txPr>
            <c:showVal val="1"/>
            <c:showLeaderLines val="1"/>
          </c:dLbls>
          <c:cat>
            <c:strRef>
              <c:f>Sheet1!$A$2:$A$8</c:f>
              <c:strCache>
                <c:ptCount val="7"/>
                <c:pt idx="0">
                  <c:v>Elementary and Secondary Education</c:v>
                </c:pt>
                <c:pt idx="1">
                  <c:v>Higher Education</c:v>
                </c:pt>
                <c:pt idx="2">
                  <c:v>Judiciary, Elected Officials, General Assembly</c:v>
                </c:pt>
                <c:pt idx="3">
                  <c:v>Corrections &amp; Public Safety</c:v>
                </c:pt>
                <c:pt idx="4">
                  <c:v>Human Services</c:v>
                </c:pt>
                <c:pt idx="5">
                  <c:v>All Other</c:v>
                </c:pt>
                <c:pt idx="6">
                  <c:v>Subtotal without refunds</c:v>
                </c:pt>
              </c:strCache>
            </c:strRef>
          </c:cat>
          <c:val>
            <c:numRef>
              <c:f>Sheet1!$B$2:$B$8</c:f>
              <c:numCache>
                <c:formatCode>0.00%</c:formatCode>
                <c:ptCount val="7"/>
                <c:pt idx="0">
                  <c:v>0.22192531185896244</c:v>
                </c:pt>
                <c:pt idx="1">
                  <c:v>4.8807671634535053E-2</c:v>
                </c:pt>
                <c:pt idx="2">
                  <c:v>1.5745351468381096E-2</c:v>
                </c:pt>
                <c:pt idx="3">
                  <c:v>5.4320369459744104E-2</c:v>
                </c:pt>
                <c:pt idx="4">
                  <c:v>0.45438674127550355</c:v>
                </c:pt>
                <c:pt idx="5">
                  <c:v>0.20481455430287521</c:v>
                </c:pt>
              </c:numCache>
            </c:numRef>
          </c:val>
        </c:ser>
        <c:ser>
          <c:idx val="1"/>
          <c:order val="1"/>
          <c:tx>
            <c:strRef>
              <c:f>Sheet1!$C$1</c:f>
              <c:strCache>
                <c:ptCount val="1"/>
                <c:pt idx="0">
                  <c:v>$</c:v>
                </c:pt>
              </c:strCache>
            </c:strRef>
          </c:tx>
          <c:explosion val="25"/>
          <c:cat>
            <c:strRef>
              <c:f>Sheet1!$A$2:$A$8</c:f>
              <c:strCache>
                <c:ptCount val="7"/>
                <c:pt idx="0">
                  <c:v>Elementary and Secondary Education</c:v>
                </c:pt>
                <c:pt idx="1">
                  <c:v>Higher Education</c:v>
                </c:pt>
                <c:pt idx="2">
                  <c:v>Judiciary, Elected Officials, General Assembly</c:v>
                </c:pt>
                <c:pt idx="3">
                  <c:v>Corrections &amp; Public Safety</c:v>
                </c:pt>
                <c:pt idx="4">
                  <c:v>Human Services</c:v>
                </c:pt>
                <c:pt idx="5">
                  <c:v>All Other</c:v>
                </c:pt>
                <c:pt idx="6">
                  <c:v>Subtotal without refunds</c:v>
                </c:pt>
              </c:strCache>
            </c:strRef>
          </c:cat>
          <c:val>
            <c:numRef>
              <c:f>Sheet1!$C$2:$C$8</c:f>
              <c:numCache>
                <c:formatCode>#,##0_);[Red]\(#,##0\)</c:formatCode>
                <c:ptCount val="7"/>
                <c:pt idx="0">
                  <c:v>5503903446</c:v>
                </c:pt>
                <c:pt idx="1">
                  <c:v>1210464502</c:v>
                </c:pt>
                <c:pt idx="2">
                  <c:v>390495764</c:v>
                </c:pt>
                <c:pt idx="3">
                  <c:v>1347183276</c:v>
                </c:pt>
                <c:pt idx="4">
                  <c:v>11269110000</c:v>
                </c:pt>
                <c:pt idx="5">
                  <c:v>5079544653</c:v>
                </c:pt>
                <c:pt idx="6">
                  <c:v>24800701641</c:v>
                </c:pt>
              </c:numCache>
            </c:numRef>
          </c:val>
        </c:ser>
      </c:pie3DChart>
      <c:spPr>
        <a:noFill/>
        <a:ln w="25400">
          <a:noFill/>
        </a:ln>
      </c:spPr>
    </c:plotArea>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manualLayout>
          <c:layoutTarget val="inner"/>
          <c:xMode val="edge"/>
          <c:yMode val="edge"/>
          <c:x val="9.8098641795989372E-2"/>
          <c:y val="0.15899111295298649"/>
          <c:w val="0.60962795912646861"/>
          <c:h val="0.58552654602385157"/>
        </c:manualLayout>
      </c:layout>
      <c:pie3DChart>
        <c:varyColors val="1"/>
        <c:ser>
          <c:idx val="0"/>
          <c:order val="0"/>
          <c:tx>
            <c:strRef>
              <c:f>Sheet1!$B$1</c:f>
              <c:strCache>
                <c:ptCount val="1"/>
                <c:pt idx="0">
                  <c:v>%</c:v>
                </c:pt>
              </c:strCache>
            </c:strRef>
          </c:tx>
          <c:explosion val="25"/>
          <c:dPt>
            <c:idx val="0"/>
            <c:explosion val="0"/>
          </c:dPt>
          <c:dPt>
            <c:idx val="1"/>
            <c:explosion val="16"/>
          </c:dPt>
          <c:dPt>
            <c:idx val="2"/>
            <c:explosion val="4"/>
          </c:dPt>
          <c:dPt>
            <c:idx val="3"/>
            <c:explosion val="4"/>
          </c:dPt>
          <c:dPt>
            <c:idx val="4"/>
            <c:explosion val="24"/>
          </c:dPt>
          <c:dPt>
            <c:idx val="5"/>
            <c:explosion val="6"/>
          </c:dPt>
          <c:dLbls>
            <c:dLbl>
              <c:idx val="0"/>
              <c:layout>
                <c:manualLayout>
                  <c:x val="0.1132686084142397"/>
                  <c:y val="0"/>
                </c:manualLayout>
              </c:layout>
              <c:tx>
                <c:rich>
                  <a:bodyPr/>
                  <a:lstStyle/>
                  <a:p>
                    <a:r>
                      <a:rPr lang="en-US" dirty="0" smtClean="0"/>
                      <a:t>Elementary and</a:t>
                    </a:r>
                    <a:r>
                      <a:rPr lang="en-US" baseline="0" dirty="0" smtClean="0"/>
                      <a:t> Secondary Education</a:t>
                    </a:r>
                  </a:p>
                  <a:p>
                    <a:r>
                      <a:rPr lang="en-US" baseline="0" dirty="0" smtClean="0"/>
                      <a:t>$5.9B</a:t>
                    </a:r>
                  </a:p>
                  <a:p>
                    <a:r>
                      <a:rPr lang="en-US" dirty="0" smtClean="0"/>
                      <a:t>22.40</a:t>
                    </a:r>
                    <a:r>
                      <a:rPr lang="en-US" dirty="0"/>
                      <a:t>%</a:t>
                    </a:r>
                  </a:p>
                </c:rich>
              </c:tx>
              <c:dLblPos val="bestFit"/>
              <c:showVal val="1"/>
            </c:dLbl>
            <c:dLbl>
              <c:idx val="1"/>
              <c:layout>
                <c:manualLayout>
                  <c:x val="0.18770226537216875"/>
                  <c:y val="0.10233918128654985"/>
                </c:manualLayout>
              </c:layout>
              <c:tx>
                <c:rich>
                  <a:bodyPr/>
                  <a:lstStyle/>
                  <a:p>
                    <a:r>
                      <a:rPr lang="en-US" dirty="0" smtClean="0"/>
                      <a:t>Higher Education</a:t>
                    </a:r>
                  </a:p>
                  <a:p>
                    <a:r>
                      <a:rPr lang="en-US" dirty="0" smtClean="0"/>
                      <a:t>$1.3B</a:t>
                    </a:r>
                  </a:p>
                  <a:p>
                    <a:r>
                      <a:rPr lang="en-US" dirty="0" smtClean="0"/>
                      <a:t>4.86</a:t>
                    </a:r>
                    <a:r>
                      <a:rPr lang="en-US" dirty="0"/>
                      <a:t>%</a:t>
                    </a:r>
                  </a:p>
                </c:rich>
              </c:tx>
              <c:dLblPos val="bestFit"/>
              <c:showVal val="1"/>
            </c:dLbl>
            <c:dLbl>
              <c:idx val="2"/>
              <c:layout>
                <c:manualLayout>
                  <c:x val="0.13754045307443413"/>
                  <c:y val="0.2807017543859649"/>
                </c:manualLayout>
              </c:layout>
              <c:tx>
                <c:rich>
                  <a:bodyPr/>
                  <a:lstStyle/>
                  <a:p>
                    <a:r>
                      <a:rPr lang="en-US" dirty="0" smtClean="0"/>
                      <a:t>Judiciary, Elected Officials, General</a:t>
                    </a:r>
                    <a:r>
                      <a:rPr lang="en-US" baseline="0" dirty="0" smtClean="0"/>
                      <a:t> Assembly</a:t>
                    </a:r>
                  </a:p>
                  <a:p>
                    <a:r>
                      <a:rPr lang="en-US" baseline="0" dirty="0" smtClean="0"/>
                      <a:t>$407M</a:t>
                    </a:r>
                  </a:p>
                  <a:p>
                    <a:r>
                      <a:rPr lang="en-US" dirty="0" smtClean="0"/>
                      <a:t>1.55</a:t>
                    </a:r>
                    <a:r>
                      <a:rPr lang="en-US" dirty="0"/>
                      <a:t>%</a:t>
                    </a:r>
                  </a:p>
                </c:rich>
              </c:tx>
              <c:dLblPos val="bestFit"/>
              <c:showVal val="1"/>
            </c:dLbl>
            <c:dLbl>
              <c:idx val="3"/>
              <c:layout>
                <c:manualLayout>
                  <c:x val="-7.6051779935275024E-2"/>
                  <c:y val="0.26608187134502997"/>
                </c:manualLayout>
              </c:layout>
              <c:tx>
                <c:rich>
                  <a:bodyPr/>
                  <a:lstStyle/>
                  <a:p>
                    <a:r>
                      <a:rPr lang="en-US" dirty="0" smtClean="0"/>
                      <a:t>Corrections and Public Safety </a:t>
                    </a:r>
                  </a:p>
                  <a:p>
                    <a:r>
                      <a:rPr lang="en-US" dirty="0" smtClean="0"/>
                      <a:t>$1.4B</a:t>
                    </a:r>
                  </a:p>
                  <a:p>
                    <a:r>
                      <a:rPr lang="en-US" dirty="0" smtClean="0"/>
                      <a:t>5.44</a:t>
                    </a:r>
                    <a:r>
                      <a:rPr lang="en-US" dirty="0"/>
                      <a:t>%</a:t>
                    </a:r>
                  </a:p>
                </c:rich>
              </c:tx>
              <c:dLblPos val="bestFit"/>
              <c:showVal val="1"/>
            </c:dLbl>
            <c:dLbl>
              <c:idx val="4"/>
              <c:layout>
                <c:manualLayout>
                  <c:x val="-0.13592233009708779"/>
                  <c:y val="0"/>
                </c:manualLayout>
              </c:layout>
              <c:tx>
                <c:rich>
                  <a:bodyPr/>
                  <a:lstStyle/>
                  <a:p>
                    <a:r>
                      <a:rPr lang="en-US" dirty="0" smtClean="0"/>
                      <a:t>Human Services</a:t>
                    </a:r>
                  </a:p>
                  <a:p>
                    <a:r>
                      <a:rPr lang="en-US" dirty="0" smtClean="0"/>
                      <a:t>$11.6B</a:t>
                    </a:r>
                  </a:p>
                  <a:p>
                    <a:r>
                      <a:rPr lang="en-US" dirty="0" smtClean="0"/>
                      <a:t>44.27</a:t>
                    </a:r>
                    <a:r>
                      <a:rPr lang="en-US" dirty="0"/>
                      <a:t>%</a:t>
                    </a:r>
                  </a:p>
                </c:rich>
              </c:tx>
              <c:dLblPos val="bestFit"/>
              <c:showVal val="1"/>
            </c:dLbl>
            <c:dLbl>
              <c:idx val="5"/>
              <c:layout>
                <c:manualLayout>
                  <c:x val="-9.2233009708737809E-2"/>
                  <c:y val="-2.6315789473684216E-2"/>
                </c:manualLayout>
              </c:layout>
              <c:tx>
                <c:rich>
                  <a:bodyPr/>
                  <a:lstStyle/>
                  <a:p>
                    <a:r>
                      <a:rPr lang="en-US" dirty="0" smtClean="0">
                        <a:latin typeface="Arial" pitchFamily="34" charset="0"/>
                        <a:cs typeface="Arial" pitchFamily="34" charset="0"/>
                      </a:rPr>
                      <a:t>A</a:t>
                    </a:r>
                    <a:r>
                      <a:rPr lang="en-US" dirty="0" smtClean="0"/>
                      <a:t>ll other</a:t>
                    </a:r>
                  </a:p>
                  <a:p>
                    <a:r>
                      <a:rPr lang="en-US" dirty="0" smtClean="0"/>
                      <a:t>$5.6B</a:t>
                    </a:r>
                  </a:p>
                  <a:p>
                    <a:r>
                      <a:rPr lang="en-US" dirty="0" smtClean="0"/>
                      <a:t>21.48</a:t>
                    </a:r>
                    <a:r>
                      <a:rPr lang="en-US" dirty="0"/>
                      <a:t>%</a:t>
                    </a:r>
                  </a:p>
                </c:rich>
              </c:tx>
              <c:dLblPos val="bestFit"/>
              <c:showVal val="1"/>
            </c:dLbl>
            <c:txPr>
              <a:bodyPr/>
              <a:lstStyle/>
              <a:p>
                <a:pPr>
                  <a:defRPr>
                    <a:latin typeface="Arial" pitchFamily="34" charset="0"/>
                    <a:cs typeface="Arial" pitchFamily="34" charset="0"/>
                  </a:defRPr>
                </a:pPr>
                <a:endParaRPr lang="en-US"/>
              </a:p>
            </c:txPr>
            <c:dLblPos val="outEnd"/>
            <c:showVal val="1"/>
            <c:showLeaderLines val="1"/>
          </c:dLbls>
          <c:cat>
            <c:strRef>
              <c:f>Sheet1!$A$2:$A$8</c:f>
              <c:strCache>
                <c:ptCount val="7"/>
                <c:pt idx="0">
                  <c:v>Elementary and Secondary Education</c:v>
                </c:pt>
                <c:pt idx="1">
                  <c:v>Higher Education</c:v>
                </c:pt>
                <c:pt idx="2">
                  <c:v>Judiciary, Elected Officials, General Assembly</c:v>
                </c:pt>
                <c:pt idx="3">
                  <c:v>Corrections &amp; Public Safety</c:v>
                </c:pt>
                <c:pt idx="4">
                  <c:v>Human Services</c:v>
                </c:pt>
                <c:pt idx="5">
                  <c:v>All Other</c:v>
                </c:pt>
                <c:pt idx="6">
                  <c:v>Subtotal without refunds</c:v>
                </c:pt>
              </c:strCache>
            </c:strRef>
          </c:cat>
          <c:val>
            <c:numRef>
              <c:f>Sheet1!$B$2:$B$8</c:f>
              <c:numCache>
                <c:formatCode>0.00%</c:formatCode>
                <c:ptCount val="7"/>
                <c:pt idx="0">
                  <c:v>0.22397855570269021</c:v>
                </c:pt>
                <c:pt idx="1">
                  <c:v>4.8591195484478975E-2</c:v>
                </c:pt>
                <c:pt idx="2">
                  <c:v>1.5538662719833542E-2</c:v>
                </c:pt>
                <c:pt idx="3">
                  <c:v>5.4417787699537631E-2</c:v>
                </c:pt>
                <c:pt idx="4">
                  <c:v>0.44268488046347548</c:v>
                </c:pt>
                <c:pt idx="5">
                  <c:v>0.21478891792998425</c:v>
                </c:pt>
              </c:numCache>
            </c:numRef>
          </c:val>
        </c:ser>
        <c:ser>
          <c:idx val="1"/>
          <c:order val="1"/>
          <c:tx>
            <c:strRef>
              <c:f>Sheet1!$C$1</c:f>
              <c:strCache>
                <c:ptCount val="1"/>
                <c:pt idx="0">
                  <c:v>$</c:v>
                </c:pt>
              </c:strCache>
            </c:strRef>
          </c:tx>
          <c:explosion val="25"/>
          <c:cat>
            <c:strRef>
              <c:f>Sheet1!$A$2:$A$8</c:f>
              <c:strCache>
                <c:ptCount val="7"/>
                <c:pt idx="0">
                  <c:v>Elementary and Secondary Education</c:v>
                </c:pt>
                <c:pt idx="1">
                  <c:v>Higher Education</c:v>
                </c:pt>
                <c:pt idx="2">
                  <c:v>Judiciary, Elected Officials, General Assembly</c:v>
                </c:pt>
                <c:pt idx="3">
                  <c:v>Corrections &amp; Public Safety</c:v>
                </c:pt>
                <c:pt idx="4">
                  <c:v>Human Services</c:v>
                </c:pt>
                <c:pt idx="5">
                  <c:v>All Other</c:v>
                </c:pt>
                <c:pt idx="6">
                  <c:v>Subtotal without refunds</c:v>
                </c:pt>
              </c:strCache>
            </c:strRef>
          </c:cat>
          <c:val>
            <c:numRef>
              <c:f>Sheet1!$C$2:$C$8</c:f>
              <c:numCache>
                <c:formatCode>#,##0_);[Red]\(#,##0\)</c:formatCode>
                <c:ptCount val="7"/>
                <c:pt idx="0">
                  <c:v>5863862371</c:v>
                </c:pt>
                <c:pt idx="1">
                  <c:v>1272140013</c:v>
                </c:pt>
                <c:pt idx="2">
                  <c:v>406809390</c:v>
                </c:pt>
                <c:pt idx="3">
                  <c:v>1424682897</c:v>
                </c:pt>
                <c:pt idx="4">
                  <c:v>11589695293</c:v>
                </c:pt>
                <c:pt idx="5">
                  <c:v>5623273396</c:v>
                </c:pt>
                <c:pt idx="6">
                  <c:v>26180463360</c:v>
                </c:pt>
              </c:numCache>
            </c:numRef>
          </c:val>
        </c:ser>
      </c:pie3DChart>
    </c:plotArea>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hPercent val="75"/>
      <c:rotY val="20"/>
      <c:depthPercent val="100"/>
      <c:perspective val="2"/>
    </c:view3D>
    <c:plotArea>
      <c:layout>
        <c:manualLayout>
          <c:layoutTarget val="inner"/>
          <c:xMode val="edge"/>
          <c:yMode val="edge"/>
          <c:x val="8.5416636004611482E-2"/>
          <c:y val="9.6874973961588243E-2"/>
          <c:w val="0.9145833333333333"/>
          <c:h val="0.90312499999999996"/>
        </c:manualLayout>
      </c:layout>
      <c:pie3DChart>
        <c:varyColors val="1"/>
        <c:ser>
          <c:idx val="0"/>
          <c:order val="0"/>
          <c:tx>
            <c:strRef>
              <c:f>Sheet1!$B$1</c:f>
              <c:strCache>
                <c:ptCount val="1"/>
                <c:pt idx="0">
                  <c:v>FY 14 DESE approps</c:v>
                </c:pt>
              </c:strCache>
            </c:strRef>
          </c:tx>
          <c:explosion val="25"/>
          <c:dLbls>
            <c:dLbl>
              <c:idx val="0"/>
              <c:layout>
                <c:manualLayout>
                  <c:x val="1.9308693305860141E-2"/>
                  <c:y val="-2.7697579469233166E-2"/>
                </c:manualLayout>
              </c:layout>
              <c:tx>
                <c:rich>
                  <a:bodyPr/>
                  <a:lstStyle/>
                  <a:p>
                    <a:r>
                      <a:rPr lang="en-US" dirty="0"/>
                      <a:t>Board Operated </a:t>
                    </a:r>
                    <a:r>
                      <a:rPr lang="en-US" dirty="0" smtClean="0"/>
                      <a:t>Schools</a:t>
                    </a:r>
                  </a:p>
                  <a:p>
                    <a:r>
                      <a:rPr lang="en-US" dirty="0" smtClean="0"/>
                      <a:t>$40.6M</a:t>
                    </a:r>
                  </a:p>
                  <a:p>
                    <a:r>
                      <a:rPr lang="en-US" dirty="0" smtClean="0"/>
                      <a:t>1.4</a:t>
                    </a:r>
                    <a:r>
                      <a:rPr lang="en-US" dirty="0"/>
                      <a:t>%</a:t>
                    </a:r>
                  </a:p>
                </c:rich>
              </c:tx>
              <c:showVal val="1"/>
              <c:showCatName val="1"/>
              <c:showPercent val="1"/>
              <c:separator> </c:separator>
            </c:dLbl>
            <c:dLbl>
              <c:idx val="1"/>
              <c:layout>
                <c:manualLayout>
                  <c:x val="0.10231075379596243"/>
                  <c:y val="4.1844769403824457E-2"/>
                </c:manualLayout>
              </c:layout>
              <c:tx>
                <c:rich>
                  <a:bodyPr/>
                  <a:lstStyle/>
                  <a:p>
                    <a:r>
                      <a:rPr lang="en-US" sz="1600" dirty="0"/>
                      <a:t>F</a:t>
                    </a:r>
                    <a:r>
                      <a:rPr lang="en-US" dirty="0"/>
                      <a:t>ormula $</a:t>
                    </a:r>
                    <a:r>
                      <a:rPr lang="en-US" dirty="0" smtClean="0"/>
                      <a:t>2.6B </a:t>
                    </a:r>
                    <a:r>
                      <a:rPr lang="en-US" dirty="0"/>
                      <a:t>88.8%</a:t>
                    </a:r>
                  </a:p>
                </c:rich>
              </c:tx>
              <c:showVal val="1"/>
              <c:showCatName val="1"/>
              <c:showPercent val="1"/>
              <c:separator> </c:separator>
            </c:dLbl>
            <c:dLbl>
              <c:idx val="2"/>
              <c:layout>
                <c:manualLayout>
                  <c:x val="-0.13270506782446648"/>
                  <c:y val="-1.4839186768320627E-2"/>
                </c:manualLayout>
              </c:layout>
              <c:tx>
                <c:rich>
                  <a:bodyPr/>
                  <a:lstStyle/>
                  <a:p>
                    <a:r>
                      <a:rPr lang="en-US" dirty="0"/>
                      <a:t>Transportation $</a:t>
                    </a:r>
                    <a:r>
                      <a:rPr lang="en-US" dirty="0" smtClean="0"/>
                      <a:t>31M</a:t>
                    </a:r>
                  </a:p>
                  <a:p>
                    <a:r>
                      <a:rPr lang="en-US" dirty="0" smtClean="0"/>
                      <a:t>1.1</a:t>
                    </a:r>
                    <a:r>
                      <a:rPr lang="en-US" dirty="0"/>
                      <a:t>%</a:t>
                    </a:r>
                  </a:p>
                </c:rich>
              </c:tx>
              <c:showVal val="1"/>
              <c:showCatName val="1"/>
              <c:showPercent val="1"/>
              <c:separator> </c:separator>
            </c:dLbl>
            <c:dLbl>
              <c:idx val="3"/>
              <c:layout>
                <c:manualLayout>
                  <c:x val="-1.501238747025775E-2"/>
                  <c:y val="-9.0367662375536839E-2"/>
                </c:manualLayout>
              </c:layout>
              <c:tx>
                <c:rich>
                  <a:bodyPr/>
                  <a:lstStyle/>
                  <a:p>
                    <a:r>
                      <a:rPr lang="en-US" dirty="0" smtClean="0"/>
                      <a:t>Other</a:t>
                    </a:r>
                  </a:p>
                  <a:p>
                    <a:r>
                      <a:rPr lang="en-US" dirty="0" smtClean="0"/>
                      <a:t>$96.7M</a:t>
                    </a:r>
                  </a:p>
                  <a:p>
                    <a:r>
                      <a:rPr lang="en-US" dirty="0" smtClean="0"/>
                      <a:t> </a:t>
                    </a:r>
                    <a:r>
                      <a:rPr lang="en-US" dirty="0"/>
                      <a:t>3.3%</a:t>
                    </a:r>
                  </a:p>
                </c:rich>
              </c:tx>
              <c:showVal val="1"/>
              <c:showCatName val="1"/>
              <c:showPercent val="1"/>
              <c:separator> </c:separator>
            </c:dLbl>
            <c:dLbl>
              <c:idx val="4"/>
              <c:layout>
                <c:manualLayout>
                  <c:x val="-6.8582063924252493E-2"/>
                  <c:y val="-5.9874182393867395E-2"/>
                </c:manualLayout>
              </c:layout>
              <c:tx>
                <c:rich>
                  <a:bodyPr/>
                  <a:lstStyle/>
                  <a:p>
                    <a:r>
                      <a:rPr lang="en-US" dirty="0"/>
                      <a:t>Special Education $</a:t>
                    </a:r>
                    <a:r>
                      <a:rPr lang="en-US" dirty="0" smtClean="0"/>
                      <a:t>155.6M</a:t>
                    </a:r>
                  </a:p>
                  <a:p>
                    <a:r>
                      <a:rPr lang="en-US" dirty="0" smtClean="0"/>
                      <a:t> </a:t>
                    </a:r>
                    <a:r>
                      <a:rPr lang="en-US" dirty="0"/>
                      <a:t>5.4%</a:t>
                    </a:r>
                  </a:p>
                </c:rich>
              </c:tx>
              <c:showVal val="1"/>
              <c:showCatName val="1"/>
              <c:showPercent val="1"/>
              <c:separator> </c:separator>
            </c:dLbl>
            <c:numFmt formatCode="0.0%" sourceLinked="0"/>
            <c:txPr>
              <a:bodyPr/>
              <a:lstStyle/>
              <a:p>
                <a:pPr>
                  <a:defRPr sz="1600">
                    <a:latin typeface="Arial" pitchFamily="34" charset="0"/>
                    <a:cs typeface="Arial" pitchFamily="34" charset="0"/>
                  </a:defRPr>
                </a:pPr>
                <a:endParaRPr lang="en-US"/>
              </a:p>
            </c:txPr>
            <c:showVal val="1"/>
            <c:showCatName val="1"/>
            <c:showPercent val="1"/>
            <c:separator> </c:separator>
            <c:showLeaderLines val="1"/>
          </c:dLbls>
          <c:cat>
            <c:strRef>
              <c:f>Sheet1!$A$2:$A$6</c:f>
              <c:strCache>
                <c:ptCount val="5"/>
                <c:pt idx="0">
                  <c:v>Board Operated Schools</c:v>
                </c:pt>
                <c:pt idx="1">
                  <c:v>Formula</c:v>
                </c:pt>
                <c:pt idx="2">
                  <c:v>Transportation</c:v>
                </c:pt>
                <c:pt idx="3">
                  <c:v>Other</c:v>
                </c:pt>
                <c:pt idx="4">
                  <c:v>Special Education</c:v>
                </c:pt>
              </c:strCache>
            </c:strRef>
          </c:cat>
          <c:val>
            <c:numRef>
              <c:f>Sheet1!$B$2:$B$6</c:f>
              <c:numCache>
                <c:formatCode>"$"#,##0</c:formatCode>
                <c:ptCount val="5"/>
                <c:pt idx="0">
                  <c:v>40607432</c:v>
                </c:pt>
                <c:pt idx="1">
                  <c:v>2573872909</c:v>
                </c:pt>
                <c:pt idx="2">
                  <c:v>31024611</c:v>
                </c:pt>
                <c:pt idx="3">
                  <c:v>96664685</c:v>
                </c:pt>
                <c:pt idx="4">
                  <c:v>155639712</c:v>
                </c:pt>
              </c:numCache>
            </c:numRef>
          </c:val>
        </c:ser>
      </c:pie3DChart>
    </c:plotArea>
    <c:plotVisOnly val="1"/>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hPercent val="75"/>
      <c:rotY val="20"/>
      <c:depthPercent val="100"/>
      <c:perspective val="2"/>
    </c:view3D>
    <c:plotArea>
      <c:layout>
        <c:manualLayout>
          <c:layoutTarget val="inner"/>
          <c:xMode val="edge"/>
          <c:yMode val="edge"/>
          <c:x val="4.1447299350739084E-2"/>
          <c:y val="3.0064203513022452E-2"/>
          <c:w val="0.95043873463185524"/>
          <c:h val="0.9325"/>
        </c:manualLayout>
      </c:layout>
      <c:pie3DChart>
        <c:varyColors val="1"/>
        <c:ser>
          <c:idx val="0"/>
          <c:order val="0"/>
          <c:tx>
            <c:strRef>
              <c:f>Sheet1!$B$1</c:f>
              <c:strCache>
                <c:ptCount val="1"/>
                <c:pt idx="0">
                  <c:v>FY 15 DESE approp</c:v>
                </c:pt>
              </c:strCache>
            </c:strRef>
          </c:tx>
          <c:explosion val="25"/>
          <c:dLbls>
            <c:dLbl>
              <c:idx val="0"/>
              <c:layout>
                <c:manualLayout>
                  <c:x val="6.4644771377262059E-2"/>
                  <c:y val="-7.2412401574803525E-2"/>
                </c:manualLayout>
              </c:layout>
              <c:tx>
                <c:rich>
                  <a:bodyPr/>
                  <a:lstStyle/>
                  <a:p>
                    <a:r>
                      <a:rPr lang="en-US" dirty="0" smtClean="0"/>
                      <a:t>Board Operated Schools </a:t>
                    </a:r>
                  </a:p>
                  <a:p>
                    <a:r>
                      <a:rPr lang="en-US" dirty="0" smtClean="0"/>
                      <a:t>$40.9M</a:t>
                    </a:r>
                  </a:p>
                  <a:p>
                    <a:r>
                      <a:rPr lang="en-US" dirty="0" smtClean="0"/>
                      <a:t>1.3</a:t>
                    </a:r>
                    <a:r>
                      <a:rPr lang="en-US" dirty="0"/>
                      <a:t>%</a:t>
                    </a:r>
                  </a:p>
                </c:rich>
              </c:tx>
              <c:showVal val="1"/>
              <c:showCatName val="1"/>
              <c:showPercent val="1"/>
              <c:separator> </c:separator>
            </c:dLbl>
            <c:dLbl>
              <c:idx val="1"/>
              <c:layout>
                <c:manualLayout>
                  <c:x val="4.4383616521619297E-2"/>
                  <c:y val="8.9008267716535444E-2"/>
                </c:manualLayout>
              </c:layout>
              <c:tx>
                <c:rich>
                  <a:bodyPr/>
                  <a:lstStyle/>
                  <a:p>
                    <a:r>
                      <a:rPr lang="en-US" sz="1600" dirty="0" smtClean="0"/>
                      <a:t>F</a:t>
                    </a:r>
                    <a:r>
                      <a:rPr lang="en-US" dirty="0" smtClean="0"/>
                      <a:t>ormula</a:t>
                    </a:r>
                  </a:p>
                  <a:p>
                    <a:r>
                      <a:rPr lang="en-US" dirty="0" smtClean="0"/>
                      <a:t>$2.7</a:t>
                    </a:r>
                    <a:r>
                      <a:rPr lang="en-US" baseline="0" dirty="0" smtClean="0"/>
                      <a:t> B</a:t>
                    </a:r>
                    <a:endParaRPr lang="en-US" dirty="0" smtClean="0"/>
                  </a:p>
                  <a:p>
                    <a:r>
                      <a:rPr lang="en-US" dirty="0" smtClean="0"/>
                      <a:t>87</a:t>
                    </a:r>
                    <a:r>
                      <a:rPr lang="en-US" dirty="0"/>
                      <a:t>%</a:t>
                    </a:r>
                  </a:p>
                </c:rich>
              </c:tx>
              <c:showVal val="1"/>
              <c:showCatName val="1"/>
              <c:showPercent val="1"/>
              <c:separator> </c:separator>
            </c:dLbl>
            <c:dLbl>
              <c:idx val="2"/>
              <c:layout>
                <c:manualLayout>
                  <c:x val="-0.14138276465441818"/>
                  <c:y val="-5.1556889763779298E-2"/>
                </c:manualLayout>
              </c:layout>
              <c:tx>
                <c:rich>
                  <a:bodyPr/>
                  <a:lstStyle/>
                  <a:p>
                    <a:r>
                      <a:rPr lang="en-US" sz="1600" dirty="0" smtClean="0"/>
                      <a:t>T</a:t>
                    </a:r>
                    <a:r>
                      <a:rPr lang="en-US" dirty="0" smtClean="0"/>
                      <a:t>ransportation</a:t>
                    </a:r>
                  </a:p>
                  <a:p>
                    <a:r>
                      <a:rPr lang="en-US" dirty="0" smtClean="0"/>
                      <a:t>$46M</a:t>
                    </a:r>
                  </a:p>
                  <a:p>
                    <a:r>
                      <a:rPr lang="en-US" dirty="0" smtClean="0"/>
                      <a:t>1.5%</a:t>
                    </a:r>
                    <a:endParaRPr lang="en-US" dirty="0"/>
                  </a:p>
                </c:rich>
              </c:tx>
              <c:showVal val="1"/>
              <c:showCatName val="1"/>
              <c:showPercent val="1"/>
              <c:separator> </c:separator>
            </c:dLbl>
            <c:dLbl>
              <c:idx val="3"/>
              <c:layout>
                <c:manualLayout>
                  <c:x val="6.9939218124050314E-3"/>
                  <c:y val="-0.11281692913385805"/>
                </c:manualLayout>
              </c:layout>
              <c:tx>
                <c:rich>
                  <a:bodyPr/>
                  <a:lstStyle/>
                  <a:p>
                    <a:r>
                      <a:rPr lang="en-US" dirty="0"/>
                      <a:t>Other </a:t>
                    </a:r>
                    <a:endParaRPr lang="en-US" dirty="0" smtClean="0"/>
                  </a:p>
                  <a:p>
                    <a:r>
                      <a:rPr lang="en-US" dirty="0" smtClean="0"/>
                      <a:t>$121.2M </a:t>
                    </a:r>
                  </a:p>
                  <a:p>
                    <a:r>
                      <a:rPr lang="en-US" dirty="0" smtClean="0"/>
                      <a:t>3.7%</a:t>
                    </a:r>
                    <a:endParaRPr lang="en-US" dirty="0"/>
                  </a:p>
                </c:rich>
              </c:tx>
              <c:showVal val="1"/>
              <c:showCatName val="1"/>
              <c:showPercent val="1"/>
              <c:separator> </c:separator>
            </c:dLbl>
            <c:dLbl>
              <c:idx val="4"/>
              <c:layout>
                <c:manualLayout>
                  <c:x val="-7.4419256803426231E-2"/>
                  <c:y val="-8.2441929133858269E-2"/>
                </c:manualLayout>
              </c:layout>
              <c:tx>
                <c:rich>
                  <a:bodyPr/>
                  <a:lstStyle/>
                  <a:p>
                    <a:r>
                      <a:rPr lang="en-US" dirty="0"/>
                      <a:t>Special Education $</a:t>
                    </a:r>
                    <a:r>
                      <a:rPr lang="en-US" dirty="0" smtClean="0"/>
                      <a:t>205.4M</a:t>
                    </a:r>
                  </a:p>
                  <a:p>
                    <a:r>
                      <a:rPr lang="en-US" dirty="0" smtClean="0"/>
                      <a:t> </a:t>
                    </a:r>
                    <a:r>
                      <a:rPr lang="en-US" dirty="0"/>
                      <a:t>6.5%</a:t>
                    </a:r>
                  </a:p>
                </c:rich>
              </c:tx>
              <c:showVal val="1"/>
              <c:showCatName val="1"/>
              <c:showPercent val="1"/>
              <c:separator> </c:separator>
            </c:dLbl>
            <c:numFmt formatCode="0.0%" sourceLinked="0"/>
            <c:txPr>
              <a:bodyPr/>
              <a:lstStyle/>
              <a:p>
                <a:pPr>
                  <a:defRPr sz="1600">
                    <a:latin typeface="Arial" pitchFamily="34" charset="0"/>
                    <a:cs typeface="Arial" pitchFamily="34" charset="0"/>
                  </a:defRPr>
                </a:pPr>
                <a:endParaRPr lang="en-US"/>
              </a:p>
            </c:txPr>
            <c:showVal val="1"/>
            <c:showCatName val="1"/>
            <c:showPercent val="1"/>
            <c:separator> </c:separator>
            <c:showLeaderLines val="1"/>
          </c:dLbls>
          <c:cat>
            <c:strRef>
              <c:f>Sheet1!$A$2:$A$6</c:f>
              <c:strCache>
                <c:ptCount val="5"/>
                <c:pt idx="0">
                  <c:v>Board Operated Schools</c:v>
                </c:pt>
                <c:pt idx="1">
                  <c:v>Formula</c:v>
                </c:pt>
                <c:pt idx="2">
                  <c:v>Transportation</c:v>
                </c:pt>
                <c:pt idx="3">
                  <c:v>Other</c:v>
                </c:pt>
                <c:pt idx="4">
                  <c:v>Special Education</c:v>
                </c:pt>
              </c:strCache>
            </c:strRef>
          </c:cat>
          <c:val>
            <c:numRef>
              <c:f>Sheet1!$B$2:$B$6</c:f>
              <c:numCache>
                <c:formatCode>"$"#,##0</c:formatCode>
                <c:ptCount val="5"/>
                <c:pt idx="0">
                  <c:v>40910187</c:v>
                </c:pt>
                <c:pt idx="1">
                  <c:v>2733368997</c:v>
                </c:pt>
                <c:pt idx="2">
                  <c:v>46024611</c:v>
                </c:pt>
                <c:pt idx="3">
                  <c:v>121206054</c:v>
                </c:pt>
                <c:pt idx="4">
                  <c:v>205375560</c:v>
                </c:pt>
              </c:numCache>
            </c:numRef>
          </c:val>
        </c:ser>
      </c:pie3DChart>
    </c:plotArea>
    <c:plotVisOnly val="1"/>
  </c:chart>
  <c:txPr>
    <a:bodyPr/>
    <a:lstStyle/>
    <a:p>
      <a:pPr>
        <a:defRPr sz="1800"/>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view3D>
      <c:hPercent val="75"/>
      <c:rotY val="20"/>
      <c:perspective val="0"/>
    </c:view3D>
    <c:plotArea>
      <c:layout>
        <c:manualLayout>
          <c:layoutTarget val="inner"/>
          <c:xMode val="edge"/>
          <c:yMode val="edge"/>
          <c:x val="8.4696826091184396E-2"/>
          <c:y val="0.28612260331865758"/>
          <c:w val="0.78732263572548367"/>
          <c:h val="0.41055718475073316"/>
        </c:manualLayout>
      </c:layout>
      <c:pie3DChart>
        <c:varyColors val="1"/>
        <c:ser>
          <c:idx val="0"/>
          <c:order val="0"/>
          <c:explosion val="6"/>
          <c:dPt>
            <c:idx val="1"/>
            <c:explosion val="9"/>
          </c:dPt>
          <c:dLbls>
            <c:dLbl>
              <c:idx val="0"/>
              <c:layout>
                <c:manualLayout>
                  <c:x val="9.5025031593274259E-2"/>
                  <c:y val="9.7853997063926348E-2"/>
                </c:manualLayout>
              </c:layout>
              <c:tx>
                <c:rich>
                  <a:bodyPr/>
                  <a:lstStyle/>
                  <a:p>
                    <a:r>
                      <a:rPr lang="en-US" sz="1800" dirty="0" smtClean="0">
                        <a:latin typeface="Arial" pitchFamily="34" charset="0"/>
                        <a:cs typeface="Arial" pitchFamily="34" charset="0"/>
                      </a:rPr>
                      <a:t>2-Year Institutions</a:t>
                    </a:r>
                    <a:r>
                      <a:rPr lang="en-US" dirty="0"/>
                      <a:t>
</a:t>
                    </a:r>
                    <a:r>
                      <a:rPr lang="en-US" dirty="0" smtClean="0"/>
                      <a:t>$122.8M </a:t>
                    </a:r>
                    <a:r>
                      <a:rPr lang="en-US" dirty="0"/>
                      <a:t>
</a:t>
                    </a:r>
                    <a:r>
                      <a:rPr lang="en-US" dirty="0" smtClean="0"/>
                      <a:t>14.2%</a:t>
                    </a:r>
                    <a:endParaRPr lang="en-US" dirty="0"/>
                  </a:p>
                </c:rich>
              </c:tx>
              <c:dLblPos val="bestFit"/>
            </c:dLbl>
            <c:dLbl>
              <c:idx val="1"/>
              <c:layout>
                <c:manualLayout>
                  <c:x val="0.13161235053951589"/>
                  <c:y val="0.21811001379064895"/>
                </c:manualLayout>
              </c:layout>
              <c:tx>
                <c:rich>
                  <a:bodyPr/>
                  <a:lstStyle/>
                  <a:p>
                    <a:r>
                      <a:rPr lang="en-US" sz="1800" dirty="0" smtClean="0">
                        <a:latin typeface="Arial" pitchFamily="34" charset="0"/>
                        <a:cs typeface="Arial" pitchFamily="34" charset="0"/>
                      </a:rPr>
                      <a:t>4-Year Institutions</a:t>
                    </a:r>
                    <a:r>
                      <a:rPr lang="en-US" dirty="0"/>
                      <a:t>
</a:t>
                    </a:r>
                    <a:r>
                      <a:rPr lang="en-US" dirty="0" smtClean="0"/>
                      <a:t>$650.9M </a:t>
                    </a:r>
                    <a:r>
                      <a:rPr lang="en-US" dirty="0"/>
                      <a:t>
</a:t>
                    </a:r>
                    <a:r>
                      <a:rPr lang="en-US" dirty="0" smtClean="0"/>
                      <a:t>75.3%</a:t>
                    </a:r>
                    <a:endParaRPr lang="en-US" dirty="0"/>
                  </a:p>
                </c:rich>
              </c:tx>
              <c:dLblPos val="bestFit"/>
            </c:dLbl>
            <c:dLbl>
              <c:idx val="2"/>
              <c:layout>
                <c:manualLayout>
                  <c:x val="-3.7934042966851649E-2"/>
                  <c:y val="1.8150273588682446E-4"/>
                </c:manualLayout>
              </c:layout>
              <c:tx>
                <c:rich>
                  <a:bodyPr/>
                  <a:lstStyle/>
                  <a:p>
                    <a:r>
                      <a:rPr lang="en-US" sz="1800" dirty="0" smtClean="0">
                        <a:latin typeface="Arial" pitchFamily="34" charset="0"/>
                        <a:cs typeface="Arial" pitchFamily="34" charset="0"/>
                      </a:rPr>
                      <a:t>Scholarships</a:t>
                    </a:r>
                    <a:r>
                      <a:rPr lang="en-US" dirty="0"/>
                      <a:t>
</a:t>
                    </a:r>
                    <a:r>
                      <a:rPr lang="en-US" dirty="0" smtClean="0"/>
                      <a:t>$61.9M </a:t>
                    </a:r>
                    <a:r>
                      <a:rPr lang="en-US" dirty="0"/>
                      <a:t>
</a:t>
                    </a:r>
                    <a:r>
                      <a:rPr lang="en-US" dirty="0" smtClean="0"/>
                      <a:t>7.2%</a:t>
                    </a:r>
                    <a:endParaRPr lang="en-US" dirty="0"/>
                  </a:p>
                </c:rich>
              </c:tx>
              <c:dLblPos val="bestFit"/>
            </c:dLbl>
            <c:dLbl>
              <c:idx val="3"/>
              <c:layout>
                <c:manualLayout>
                  <c:x val="5.0471833381938384E-2"/>
                  <c:y val="1.0954668801992958E-3"/>
                </c:manualLayout>
              </c:layout>
              <c:tx>
                <c:rich>
                  <a:bodyPr/>
                  <a:lstStyle/>
                  <a:p>
                    <a:r>
                      <a:rPr lang="en-US" sz="1800" dirty="0" smtClean="0">
                        <a:latin typeface="Arial" pitchFamily="34" charset="0"/>
                        <a:cs typeface="Arial" pitchFamily="34" charset="0"/>
                      </a:rPr>
                      <a:t>Institution</a:t>
                    </a:r>
                    <a:r>
                      <a:rPr lang="en-US" sz="1800" baseline="0" dirty="0" smtClean="0">
                        <a:latin typeface="Arial" pitchFamily="34" charset="0"/>
                        <a:cs typeface="Arial" pitchFamily="34" charset="0"/>
                      </a:rPr>
                      <a:t> Initiatives</a:t>
                    </a:r>
                    <a:r>
                      <a:rPr lang="en-US" dirty="0"/>
                      <a:t>
</a:t>
                    </a:r>
                    <a:r>
                      <a:rPr lang="en-US" dirty="0" smtClean="0"/>
                      <a:t>$28.4M </a:t>
                    </a:r>
                    <a:r>
                      <a:rPr lang="en-US" dirty="0"/>
                      <a:t>
</a:t>
                    </a:r>
                    <a:r>
                      <a:rPr lang="en-US" dirty="0" smtClean="0"/>
                      <a:t>3.3%</a:t>
                    </a:r>
                    <a:endParaRPr lang="en-US" dirty="0"/>
                  </a:p>
                </c:rich>
              </c:tx>
              <c:dLblPos val="bestFit"/>
            </c:dLbl>
            <c:dLbl>
              <c:idx val="4"/>
              <c:layout>
                <c:manualLayout>
                  <c:x val="3.7075718295950681E-2"/>
                  <c:y val="-0.25584562926701632"/>
                </c:manualLayout>
              </c:layout>
              <c:tx>
                <c:rich>
                  <a:bodyPr/>
                  <a:lstStyle/>
                  <a:p>
                    <a:r>
                      <a:rPr lang="en-US" sz="1800" dirty="0">
                        <a:latin typeface="Arial" pitchFamily="34" charset="0"/>
                        <a:cs typeface="Arial" pitchFamily="34" charset="0"/>
                      </a:rPr>
                      <a:t>H</a:t>
                    </a:r>
                    <a:r>
                      <a:rPr lang="en-US" dirty="0"/>
                      <a:t>uman Services
$</a:t>
                    </a:r>
                    <a:r>
                      <a:rPr lang="en-US" dirty="0" smtClean="0"/>
                      <a:t>2.5B</a:t>
                    </a:r>
                    <a:r>
                      <a:rPr lang="en-US" dirty="0"/>
                      <a:t>
</a:t>
                    </a:r>
                    <a:r>
                      <a:rPr lang="en-US" dirty="0" smtClean="0"/>
                      <a:t>30.1%</a:t>
                    </a:r>
                    <a:endParaRPr lang="en-US" dirty="0"/>
                  </a:p>
                </c:rich>
              </c:tx>
              <c:dLblPos val="bestFit"/>
            </c:dLbl>
            <c:dLbl>
              <c:idx val="5"/>
              <c:layout>
                <c:manualLayout>
                  <c:x val="2.5826556956454038E-2"/>
                  <c:y val="-3.7247250252077292E-2"/>
                </c:manualLayout>
              </c:layout>
              <c:tx>
                <c:rich>
                  <a:bodyPr/>
                  <a:lstStyle/>
                  <a:p>
                    <a:r>
                      <a:rPr lang="en-US" sz="1800" dirty="0">
                        <a:latin typeface="Arial" pitchFamily="34" charset="0"/>
                        <a:cs typeface="Arial" pitchFamily="34" charset="0"/>
                      </a:rPr>
                      <a:t>A</a:t>
                    </a:r>
                    <a:r>
                      <a:rPr lang="en-US" dirty="0"/>
                      <a:t>ll Other
</a:t>
                    </a:r>
                    <a:r>
                      <a:rPr lang="en-US" dirty="0" smtClean="0"/>
                      <a:t>$1.04B </a:t>
                    </a:r>
                    <a:r>
                      <a:rPr lang="en-US" dirty="0"/>
                      <a:t>
</a:t>
                    </a:r>
                    <a:r>
                      <a:rPr lang="en-US" dirty="0" smtClean="0"/>
                      <a:t>12.6%</a:t>
                    </a:r>
                    <a:endParaRPr lang="en-US" dirty="0"/>
                  </a:p>
                </c:rich>
              </c:tx>
              <c:dLblPos val="bestFit"/>
            </c:dLbl>
            <c:txPr>
              <a:bodyPr/>
              <a:lstStyle/>
              <a:p>
                <a:pPr>
                  <a:defRPr sz="1800">
                    <a:latin typeface="Arial" pitchFamily="34" charset="0"/>
                    <a:cs typeface="Arial" pitchFamily="34" charset="0"/>
                  </a:defRPr>
                </a:pPr>
                <a:endParaRPr lang="en-US"/>
              </a:p>
            </c:txPr>
            <c:showVal val="1"/>
            <c:showCatName val="1"/>
            <c:showPercent val="1"/>
            <c:showLeaderLines val="1"/>
          </c:dLbls>
          <c:val>
            <c:numRef>
              <c:f>'DHE Data'!$C$5:$C$8</c:f>
              <c:numCache>
                <c:formatCode>"$"#,##0_);[Red]\("$"#,##0\)</c:formatCode>
                <c:ptCount val="4"/>
                <c:pt idx="0">
                  <c:v>122831503</c:v>
                </c:pt>
                <c:pt idx="1">
                  <c:v>650857493</c:v>
                </c:pt>
                <c:pt idx="2">
                  <c:v>61923773</c:v>
                </c:pt>
                <c:pt idx="3">
                  <c:v>28375878</c:v>
                </c:pt>
              </c:numCache>
            </c:numRef>
          </c:val>
        </c:ser>
        <c:dLbls>
          <c:showVal val="1"/>
          <c:showCatName val="1"/>
          <c:showPercent val="1"/>
          <c:separator>
</c:separator>
        </c:dLbls>
      </c:pie3DChart>
    </c:plotArea>
    <c:plotVisOnly val="1"/>
    <c:dispBlanksAs val="zero"/>
  </c:chart>
  <c:spPr>
    <a:ln>
      <a:noFill/>
    </a:ln>
  </c:sp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view3D>
      <c:hPercent val="75"/>
      <c:rotY val="20"/>
      <c:perspective val="0"/>
    </c:view3D>
    <c:plotArea>
      <c:layout>
        <c:manualLayout>
          <c:layoutTarget val="inner"/>
          <c:xMode val="edge"/>
          <c:yMode val="edge"/>
          <c:x val="8.4696826091184396E-2"/>
          <c:y val="0.32002090840339881"/>
          <c:w val="0.78732263572548367"/>
          <c:h val="0.41055718475073316"/>
        </c:manualLayout>
      </c:layout>
      <c:pie3DChart>
        <c:varyColors val="1"/>
        <c:ser>
          <c:idx val="0"/>
          <c:order val="0"/>
          <c:explosion val="6"/>
          <c:dLbls>
            <c:dLbl>
              <c:idx val="0"/>
              <c:layout>
                <c:manualLayout>
                  <c:x val="0.10119787109944588"/>
                  <c:y val="6.8707905155923898E-2"/>
                </c:manualLayout>
              </c:layout>
              <c:tx>
                <c:rich>
                  <a:bodyPr/>
                  <a:lstStyle/>
                  <a:p>
                    <a:r>
                      <a:rPr lang="en-US" sz="1800" dirty="0" smtClean="0">
                        <a:latin typeface="Arial" pitchFamily="34" charset="0"/>
                        <a:cs typeface="Arial" pitchFamily="34" charset="0"/>
                      </a:rPr>
                      <a:t>2-Year Institutions</a:t>
                    </a:r>
                    <a:r>
                      <a:rPr lang="en-US" dirty="0"/>
                      <a:t>
</a:t>
                    </a:r>
                    <a:r>
                      <a:rPr lang="en-US" dirty="0" smtClean="0"/>
                      <a:t>$129.5M </a:t>
                    </a:r>
                    <a:r>
                      <a:rPr lang="en-US" dirty="0"/>
                      <a:t>
</a:t>
                    </a:r>
                    <a:r>
                      <a:rPr lang="en-US" dirty="0" smtClean="0"/>
                      <a:t>13.9%</a:t>
                    </a:r>
                    <a:endParaRPr lang="en-US" dirty="0"/>
                  </a:p>
                </c:rich>
              </c:tx>
              <c:dLblPos val="bestFit"/>
            </c:dLbl>
            <c:dLbl>
              <c:idx val="1"/>
              <c:layout>
                <c:manualLayout>
                  <c:x val="7.4513585107417124E-2"/>
                  <c:y val="0.20963543751946495"/>
                </c:manualLayout>
              </c:layout>
              <c:tx>
                <c:rich>
                  <a:bodyPr/>
                  <a:lstStyle/>
                  <a:p>
                    <a:r>
                      <a:rPr lang="en-US" sz="1800" dirty="0" smtClean="0">
                        <a:latin typeface="Arial" pitchFamily="34" charset="0"/>
                        <a:cs typeface="Arial" pitchFamily="34" charset="0"/>
                      </a:rPr>
                      <a:t>4-Year Institutions</a:t>
                    </a:r>
                    <a:r>
                      <a:rPr lang="en-US" dirty="0"/>
                      <a:t>
</a:t>
                    </a:r>
                    <a:r>
                      <a:rPr lang="en-US" dirty="0" smtClean="0"/>
                      <a:t>$688.1M </a:t>
                    </a:r>
                    <a:r>
                      <a:rPr lang="en-US" dirty="0"/>
                      <a:t>
</a:t>
                    </a:r>
                    <a:r>
                      <a:rPr lang="en-US" dirty="0" smtClean="0"/>
                      <a:t>74.1%</a:t>
                    </a:r>
                    <a:endParaRPr lang="en-US" dirty="0"/>
                  </a:p>
                </c:rich>
              </c:tx>
              <c:dLblPos val="bestFit"/>
            </c:dLbl>
            <c:dLbl>
              <c:idx val="2"/>
              <c:layout>
                <c:manualLayout>
                  <c:x val="-6.2625400991542721E-2"/>
                  <c:y val="-3.3716802348858939E-2"/>
                </c:manualLayout>
              </c:layout>
              <c:tx>
                <c:rich>
                  <a:bodyPr/>
                  <a:lstStyle/>
                  <a:p>
                    <a:r>
                      <a:rPr lang="en-US" sz="1800" dirty="0" smtClean="0">
                        <a:latin typeface="Arial" pitchFamily="34" charset="0"/>
                        <a:cs typeface="Arial" pitchFamily="34" charset="0"/>
                      </a:rPr>
                      <a:t>Scholarships</a:t>
                    </a:r>
                    <a:r>
                      <a:rPr lang="en-US" dirty="0"/>
                      <a:t>
</a:t>
                    </a:r>
                    <a:r>
                      <a:rPr lang="en-US" dirty="0" smtClean="0"/>
                      <a:t>$88.6M </a:t>
                    </a:r>
                    <a:r>
                      <a:rPr lang="en-US" dirty="0"/>
                      <a:t>
</a:t>
                    </a:r>
                    <a:r>
                      <a:rPr lang="en-US" dirty="0" smtClean="0"/>
                      <a:t>9.5%</a:t>
                    </a:r>
                    <a:endParaRPr lang="en-US" dirty="0"/>
                  </a:p>
                </c:rich>
              </c:tx>
              <c:dLblPos val="bestFit"/>
            </c:dLbl>
            <c:dLbl>
              <c:idx val="3"/>
              <c:layout>
                <c:manualLayout>
                  <c:x val="-3.5947919704481392E-2"/>
                  <c:y val="-3.5627919391432006E-2"/>
                </c:manualLayout>
              </c:layout>
              <c:tx>
                <c:rich>
                  <a:bodyPr/>
                  <a:lstStyle/>
                  <a:p>
                    <a:r>
                      <a:rPr lang="en-US" sz="1800" dirty="0" smtClean="0">
                        <a:latin typeface="Arial" pitchFamily="34" charset="0"/>
                        <a:cs typeface="Arial" pitchFamily="34" charset="0"/>
                      </a:rPr>
                      <a:t>Institution</a:t>
                    </a:r>
                    <a:r>
                      <a:rPr lang="en-US" sz="1800" baseline="0" dirty="0" smtClean="0">
                        <a:latin typeface="Arial" pitchFamily="34" charset="0"/>
                        <a:cs typeface="Arial" pitchFamily="34" charset="0"/>
                      </a:rPr>
                      <a:t> Initiatives</a:t>
                    </a:r>
                    <a:r>
                      <a:rPr lang="en-US" dirty="0"/>
                      <a:t>
</a:t>
                    </a:r>
                    <a:r>
                      <a:rPr lang="en-US" dirty="0" smtClean="0"/>
                      <a:t>$22.7M </a:t>
                    </a:r>
                    <a:r>
                      <a:rPr lang="en-US" dirty="0"/>
                      <a:t>
</a:t>
                    </a:r>
                    <a:r>
                      <a:rPr lang="en-US" dirty="0" smtClean="0"/>
                      <a:t>2.4%</a:t>
                    </a:r>
                    <a:endParaRPr lang="en-US" dirty="0"/>
                  </a:p>
                </c:rich>
              </c:tx>
              <c:dLblPos val="bestFit"/>
            </c:dLbl>
            <c:dLbl>
              <c:idx val="4"/>
              <c:layout>
                <c:manualLayout>
                  <c:x val="3.7075718295950695E-2"/>
                  <c:y val="-0.25584562926701632"/>
                </c:manualLayout>
              </c:layout>
              <c:tx>
                <c:rich>
                  <a:bodyPr/>
                  <a:lstStyle/>
                  <a:p>
                    <a:r>
                      <a:rPr lang="en-US" sz="1800" dirty="0">
                        <a:latin typeface="Arial" pitchFamily="34" charset="0"/>
                        <a:cs typeface="Arial" pitchFamily="34" charset="0"/>
                      </a:rPr>
                      <a:t>H</a:t>
                    </a:r>
                    <a:r>
                      <a:rPr lang="en-US" dirty="0"/>
                      <a:t>uman Services
$</a:t>
                    </a:r>
                    <a:r>
                      <a:rPr lang="en-US" dirty="0" smtClean="0"/>
                      <a:t>2.5B</a:t>
                    </a:r>
                    <a:r>
                      <a:rPr lang="en-US" dirty="0"/>
                      <a:t>
</a:t>
                    </a:r>
                    <a:r>
                      <a:rPr lang="en-US" dirty="0" smtClean="0"/>
                      <a:t>30.1%</a:t>
                    </a:r>
                    <a:endParaRPr lang="en-US" dirty="0"/>
                  </a:p>
                </c:rich>
              </c:tx>
              <c:dLblPos val="bestFit"/>
            </c:dLbl>
            <c:dLbl>
              <c:idx val="5"/>
              <c:layout>
                <c:manualLayout>
                  <c:x val="2.5826556956454038E-2"/>
                  <c:y val="-3.7247250252077292E-2"/>
                </c:manualLayout>
              </c:layout>
              <c:tx>
                <c:rich>
                  <a:bodyPr/>
                  <a:lstStyle/>
                  <a:p>
                    <a:r>
                      <a:rPr lang="en-US" sz="1800" dirty="0">
                        <a:latin typeface="Arial" pitchFamily="34" charset="0"/>
                        <a:cs typeface="Arial" pitchFamily="34" charset="0"/>
                      </a:rPr>
                      <a:t>A</a:t>
                    </a:r>
                    <a:r>
                      <a:rPr lang="en-US" dirty="0"/>
                      <a:t>ll Other
</a:t>
                    </a:r>
                    <a:r>
                      <a:rPr lang="en-US" dirty="0" smtClean="0"/>
                      <a:t>$1.04B </a:t>
                    </a:r>
                    <a:r>
                      <a:rPr lang="en-US" dirty="0"/>
                      <a:t>
</a:t>
                    </a:r>
                    <a:r>
                      <a:rPr lang="en-US" dirty="0" smtClean="0"/>
                      <a:t>12.6%</a:t>
                    </a:r>
                    <a:endParaRPr lang="en-US" dirty="0"/>
                  </a:p>
                </c:rich>
              </c:tx>
              <c:dLblPos val="bestFit"/>
            </c:dLbl>
            <c:txPr>
              <a:bodyPr/>
              <a:lstStyle/>
              <a:p>
                <a:pPr>
                  <a:defRPr sz="1800">
                    <a:latin typeface="Arial" pitchFamily="34" charset="0"/>
                    <a:cs typeface="Arial" pitchFamily="34" charset="0"/>
                  </a:defRPr>
                </a:pPr>
                <a:endParaRPr lang="en-US"/>
              </a:p>
            </c:txPr>
            <c:showVal val="1"/>
            <c:showCatName val="1"/>
            <c:showPercent val="1"/>
            <c:showLeaderLines val="1"/>
          </c:dLbls>
          <c:val>
            <c:numRef>
              <c:f>'DHE Data'!$E$5:$E$8</c:f>
              <c:numCache>
                <c:formatCode>"$"#,##0_);[Red]\("$"#,##0\)</c:formatCode>
                <c:ptCount val="4"/>
                <c:pt idx="0">
                  <c:v>129497632</c:v>
                </c:pt>
                <c:pt idx="1">
                  <c:v>688087897</c:v>
                </c:pt>
                <c:pt idx="2">
                  <c:v>88623773</c:v>
                </c:pt>
                <c:pt idx="3">
                  <c:v>22720952</c:v>
                </c:pt>
              </c:numCache>
            </c:numRef>
          </c:val>
        </c:ser>
        <c:dLbls>
          <c:showVal val="1"/>
          <c:showCatName val="1"/>
          <c:showPercent val="1"/>
          <c:separator>
</c:separator>
        </c:dLbls>
      </c:pie3DChart>
    </c:plotArea>
    <c:plotVisOnly val="1"/>
    <c:dispBlanksAs val="zero"/>
  </c:chart>
  <c:spPr>
    <a:ln>
      <a:noFill/>
    </a:ln>
  </c:sp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US &amp; MO Unemployment Rates</a:t>
            </a:r>
          </a:p>
          <a:p>
            <a:pPr>
              <a:defRPr/>
            </a:pPr>
            <a:r>
              <a:rPr lang="en-US" b="0" i="1" dirty="0" smtClean="0"/>
              <a:t>Seasonally</a:t>
            </a:r>
            <a:r>
              <a:rPr lang="en-US" b="0" i="1" baseline="0" dirty="0" smtClean="0"/>
              <a:t> Adjusted Data</a:t>
            </a:r>
            <a:endParaRPr lang="en-US" b="0" i="1" dirty="0"/>
          </a:p>
        </c:rich>
      </c:tx>
      <c:layout/>
    </c:title>
    <c:plotArea>
      <c:layout/>
      <c:lineChart>
        <c:grouping val="standard"/>
        <c:ser>
          <c:idx val="0"/>
          <c:order val="0"/>
          <c:tx>
            <c:strRef>
              <c:f>Sheet1!$B$1</c:f>
              <c:strCache>
                <c:ptCount val="1"/>
                <c:pt idx="0">
                  <c:v>US </c:v>
                </c:pt>
              </c:strCache>
            </c:strRef>
          </c:tx>
          <c:spPr>
            <a:ln w="63500"/>
          </c:spPr>
          <c:marker>
            <c:symbol val="none"/>
          </c:marker>
          <c:cat>
            <c:strRef>
              <c:f>Sheet1!$A$2:$A$31</c:f>
              <c:strCache>
                <c:ptCount val="30"/>
                <c:pt idx="0">
                  <c:v>2007q1</c:v>
                </c:pt>
                <c:pt idx="1">
                  <c:v>2007q2</c:v>
                </c:pt>
                <c:pt idx="2">
                  <c:v>2007q3</c:v>
                </c:pt>
                <c:pt idx="3">
                  <c:v>2007q4</c:v>
                </c:pt>
                <c:pt idx="4">
                  <c:v>2008q1</c:v>
                </c:pt>
                <c:pt idx="5">
                  <c:v>2008q2</c:v>
                </c:pt>
                <c:pt idx="6">
                  <c:v>2008q3</c:v>
                </c:pt>
                <c:pt idx="7">
                  <c:v>2008q4</c:v>
                </c:pt>
                <c:pt idx="8">
                  <c:v>2009q1</c:v>
                </c:pt>
                <c:pt idx="9">
                  <c:v>2009q2</c:v>
                </c:pt>
                <c:pt idx="10">
                  <c:v>2009q3</c:v>
                </c:pt>
                <c:pt idx="11">
                  <c:v>2009q4</c:v>
                </c:pt>
                <c:pt idx="12">
                  <c:v>2010q1</c:v>
                </c:pt>
                <c:pt idx="13">
                  <c:v>2010q2</c:v>
                </c:pt>
                <c:pt idx="14">
                  <c:v>2010q3</c:v>
                </c:pt>
                <c:pt idx="15">
                  <c:v>2010q4</c:v>
                </c:pt>
                <c:pt idx="16">
                  <c:v>2011q1</c:v>
                </c:pt>
                <c:pt idx="17">
                  <c:v>2011q2</c:v>
                </c:pt>
                <c:pt idx="18">
                  <c:v>2011q3</c:v>
                </c:pt>
                <c:pt idx="19">
                  <c:v>2011q4</c:v>
                </c:pt>
                <c:pt idx="20">
                  <c:v>2012q1</c:v>
                </c:pt>
                <c:pt idx="21">
                  <c:v>2012q2</c:v>
                </c:pt>
                <c:pt idx="22">
                  <c:v>2012q3</c:v>
                </c:pt>
                <c:pt idx="23">
                  <c:v>2012q4</c:v>
                </c:pt>
                <c:pt idx="24">
                  <c:v>2013q1</c:v>
                </c:pt>
                <c:pt idx="25">
                  <c:v>2013q2</c:v>
                </c:pt>
                <c:pt idx="26">
                  <c:v>2013q3</c:v>
                </c:pt>
                <c:pt idx="27">
                  <c:v>2013q4</c:v>
                </c:pt>
                <c:pt idx="28">
                  <c:v>2014q1</c:v>
                </c:pt>
                <c:pt idx="29">
                  <c:v>2014q2</c:v>
                </c:pt>
              </c:strCache>
            </c:strRef>
          </c:cat>
          <c:val>
            <c:numRef>
              <c:f>Sheet1!$B$2:$B$31</c:f>
              <c:numCache>
                <c:formatCode>0.0%;[Red]\(0.0%\)</c:formatCode>
                <c:ptCount val="30"/>
                <c:pt idx="0">
                  <c:v>4.5241714542073007E-2</c:v>
                </c:pt>
                <c:pt idx="1">
                  <c:v>4.4952918938504387E-2</c:v>
                </c:pt>
                <c:pt idx="2">
                  <c:v>4.6570575566671039E-2</c:v>
                </c:pt>
                <c:pt idx="3">
                  <c:v>4.7993647708141796E-2</c:v>
                </c:pt>
                <c:pt idx="4">
                  <c:v>4.9832764327677997E-2</c:v>
                </c:pt>
                <c:pt idx="5">
                  <c:v>5.3217556797906497E-2</c:v>
                </c:pt>
                <c:pt idx="6">
                  <c:v>6.0103951000690124E-2</c:v>
                </c:pt>
                <c:pt idx="7">
                  <c:v>6.8720511881422822E-2</c:v>
                </c:pt>
                <c:pt idx="8">
                  <c:v>8.2919800121413506E-2</c:v>
                </c:pt>
                <c:pt idx="9">
                  <c:v>9.2805169277456537E-2</c:v>
                </c:pt>
                <c:pt idx="10">
                  <c:v>9.6023655746634504E-2</c:v>
                </c:pt>
                <c:pt idx="11">
                  <c:v>9.9113880370594626E-2</c:v>
                </c:pt>
                <c:pt idx="12">
                  <c:v>9.8215525019085412E-2</c:v>
                </c:pt>
                <c:pt idx="13">
                  <c:v>9.6617709714325165E-2</c:v>
                </c:pt>
                <c:pt idx="14">
                  <c:v>9.4777851889709983E-2</c:v>
                </c:pt>
                <c:pt idx="15">
                  <c:v>9.5340888649037628E-2</c:v>
                </c:pt>
                <c:pt idx="16">
                  <c:v>9.0275527799583047E-2</c:v>
                </c:pt>
                <c:pt idx="17">
                  <c:v>9.075055758125937E-2</c:v>
                </c:pt>
                <c:pt idx="18">
                  <c:v>9.0025417920935505E-2</c:v>
                </c:pt>
                <c:pt idx="19">
                  <c:v>8.6634815419351988E-2</c:v>
                </c:pt>
                <c:pt idx="20">
                  <c:v>8.2473893504898005E-2</c:v>
                </c:pt>
                <c:pt idx="21">
                  <c:v>8.1769953405287948E-2</c:v>
                </c:pt>
                <c:pt idx="22">
                  <c:v>8.0127922316891989E-2</c:v>
                </c:pt>
                <c:pt idx="23">
                  <c:v>7.8186290805132772E-2</c:v>
                </c:pt>
                <c:pt idx="24">
                  <c:v>7.7347853033074621E-2</c:v>
                </c:pt>
                <c:pt idx="25">
                  <c:v>7.523725872447995E-2</c:v>
                </c:pt>
                <c:pt idx="26">
                  <c:v>7.2582356231555442E-2</c:v>
                </c:pt>
                <c:pt idx="27">
                  <c:v>6.9554217956054348E-2</c:v>
                </c:pt>
                <c:pt idx="28">
                  <c:v>6.6705747190374212E-2</c:v>
                </c:pt>
                <c:pt idx="29">
                  <c:v>6.2186112682333192E-2</c:v>
                </c:pt>
              </c:numCache>
            </c:numRef>
          </c:val>
        </c:ser>
        <c:ser>
          <c:idx val="1"/>
          <c:order val="1"/>
          <c:tx>
            <c:strRef>
              <c:f>Sheet1!$C$1</c:f>
              <c:strCache>
                <c:ptCount val="1"/>
                <c:pt idx="0">
                  <c:v>MO</c:v>
                </c:pt>
              </c:strCache>
            </c:strRef>
          </c:tx>
          <c:spPr>
            <a:ln w="63500">
              <a:solidFill>
                <a:schemeClr val="accent3">
                  <a:lumMod val="50000"/>
                </a:schemeClr>
              </a:solidFill>
            </a:ln>
          </c:spPr>
          <c:marker>
            <c:spPr>
              <a:solidFill>
                <a:schemeClr val="accent3">
                  <a:lumMod val="20000"/>
                  <a:lumOff val="80000"/>
                </a:schemeClr>
              </a:solidFill>
              <a:ln>
                <a:solidFill>
                  <a:srgbClr val="D2DA7A">
                    <a:lumMod val="50000"/>
                  </a:srgbClr>
                </a:solidFill>
              </a:ln>
            </c:spPr>
          </c:marker>
          <c:cat>
            <c:strRef>
              <c:f>Sheet1!$A$2:$A$31</c:f>
              <c:strCache>
                <c:ptCount val="30"/>
                <c:pt idx="0">
                  <c:v>2007q1</c:v>
                </c:pt>
                <c:pt idx="1">
                  <c:v>2007q2</c:v>
                </c:pt>
                <c:pt idx="2">
                  <c:v>2007q3</c:v>
                </c:pt>
                <c:pt idx="3">
                  <c:v>2007q4</c:v>
                </c:pt>
                <c:pt idx="4">
                  <c:v>2008q1</c:v>
                </c:pt>
                <c:pt idx="5">
                  <c:v>2008q2</c:v>
                </c:pt>
                <c:pt idx="6">
                  <c:v>2008q3</c:v>
                </c:pt>
                <c:pt idx="7">
                  <c:v>2008q4</c:v>
                </c:pt>
                <c:pt idx="8">
                  <c:v>2009q1</c:v>
                </c:pt>
                <c:pt idx="9">
                  <c:v>2009q2</c:v>
                </c:pt>
                <c:pt idx="10">
                  <c:v>2009q3</c:v>
                </c:pt>
                <c:pt idx="11">
                  <c:v>2009q4</c:v>
                </c:pt>
                <c:pt idx="12">
                  <c:v>2010q1</c:v>
                </c:pt>
                <c:pt idx="13">
                  <c:v>2010q2</c:v>
                </c:pt>
                <c:pt idx="14">
                  <c:v>2010q3</c:v>
                </c:pt>
                <c:pt idx="15">
                  <c:v>2010q4</c:v>
                </c:pt>
                <c:pt idx="16">
                  <c:v>2011q1</c:v>
                </c:pt>
                <c:pt idx="17">
                  <c:v>2011q2</c:v>
                </c:pt>
                <c:pt idx="18">
                  <c:v>2011q3</c:v>
                </c:pt>
                <c:pt idx="19">
                  <c:v>2011q4</c:v>
                </c:pt>
                <c:pt idx="20">
                  <c:v>2012q1</c:v>
                </c:pt>
                <c:pt idx="21">
                  <c:v>2012q2</c:v>
                </c:pt>
                <c:pt idx="22">
                  <c:v>2012q3</c:v>
                </c:pt>
                <c:pt idx="23">
                  <c:v>2012q4</c:v>
                </c:pt>
                <c:pt idx="24">
                  <c:v>2013q1</c:v>
                </c:pt>
                <c:pt idx="25">
                  <c:v>2013q2</c:v>
                </c:pt>
                <c:pt idx="26">
                  <c:v>2013q3</c:v>
                </c:pt>
                <c:pt idx="27">
                  <c:v>2013q4</c:v>
                </c:pt>
                <c:pt idx="28">
                  <c:v>2014q1</c:v>
                </c:pt>
                <c:pt idx="29">
                  <c:v>2014q2</c:v>
                </c:pt>
              </c:strCache>
            </c:strRef>
          </c:cat>
          <c:val>
            <c:numRef>
              <c:f>Sheet1!$C$2:$C$31</c:f>
              <c:numCache>
                <c:formatCode>0.0%;[Red]\(0.0%\)</c:formatCode>
                <c:ptCount val="30"/>
                <c:pt idx="0">
                  <c:v>4.6913682545238651E-2</c:v>
                </c:pt>
                <c:pt idx="1">
                  <c:v>4.8747299522383637E-2</c:v>
                </c:pt>
                <c:pt idx="2">
                  <c:v>5.2665588494756006E-2</c:v>
                </c:pt>
                <c:pt idx="3">
                  <c:v>5.3351318884054096E-2</c:v>
                </c:pt>
                <c:pt idx="4">
                  <c:v>5.2747012368151304E-2</c:v>
                </c:pt>
                <c:pt idx="5">
                  <c:v>5.6346378406759469E-2</c:v>
                </c:pt>
                <c:pt idx="6">
                  <c:v>6.1430619479083383E-2</c:v>
                </c:pt>
                <c:pt idx="7">
                  <c:v>6.7762360143340875E-2</c:v>
                </c:pt>
                <c:pt idx="8">
                  <c:v>8.9517710043999596E-2</c:v>
                </c:pt>
                <c:pt idx="9">
                  <c:v>9.4841548679988327E-2</c:v>
                </c:pt>
                <c:pt idx="10">
                  <c:v>9.6128748596237226E-2</c:v>
                </c:pt>
                <c:pt idx="11">
                  <c:v>9.5307259920668033E-2</c:v>
                </c:pt>
                <c:pt idx="12">
                  <c:v>9.4745359499991522E-2</c:v>
                </c:pt>
                <c:pt idx="13">
                  <c:v>9.3052982805856929E-2</c:v>
                </c:pt>
                <c:pt idx="14">
                  <c:v>9.3043638220060024E-2</c:v>
                </c:pt>
                <c:pt idx="15">
                  <c:v>9.2404156905544182E-2</c:v>
                </c:pt>
                <c:pt idx="16">
                  <c:v>8.8484634832586354E-2</c:v>
                </c:pt>
                <c:pt idx="17">
                  <c:v>8.613968472675361E-2</c:v>
                </c:pt>
                <c:pt idx="18">
                  <c:v>8.4889745512412226E-2</c:v>
                </c:pt>
                <c:pt idx="19">
                  <c:v>7.817993424012068E-2</c:v>
                </c:pt>
                <c:pt idx="20">
                  <c:v>7.1643947948369771E-2</c:v>
                </c:pt>
                <c:pt idx="21">
                  <c:v>7.0208920397276692E-2</c:v>
                </c:pt>
                <c:pt idx="22">
                  <c:v>7.0006537953308981E-2</c:v>
                </c:pt>
                <c:pt idx="23">
                  <c:v>6.7924057534000881E-2</c:v>
                </c:pt>
                <c:pt idx="24">
                  <c:v>6.6821893954437314E-2</c:v>
                </c:pt>
                <c:pt idx="25">
                  <c:v>6.6995495117181184E-2</c:v>
                </c:pt>
                <c:pt idx="26">
                  <c:v>6.610955999636324E-2</c:v>
                </c:pt>
                <c:pt idx="27">
                  <c:v>6.1292929355392746E-2</c:v>
                </c:pt>
                <c:pt idx="28">
                  <c:v>6.3712487104504348E-2</c:v>
                </c:pt>
                <c:pt idx="29">
                  <c:v>6.5902911257205238E-2</c:v>
                </c:pt>
              </c:numCache>
            </c:numRef>
          </c:val>
        </c:ser>
        <c:marker val="1"/>
        <c:axId val="49324800"/>
        <c:axId val="49326720"/>
      </c:lineChart>
      <c:catAx>
        <c:axId val="49324800"/>
        <c:scaling>
          <c:orientation val="minMax"/>
        </c:scaling>
        <c:axPos val="b"/>
        <c:tickLblPos val="nextTo"/>
        <c:txPr>
          <a:bodyPr rot="5400000" vert="horz"/>
          <a:lstStyle/>
          <a:p>
            <a:pPr>
              <a:defRPr/>
            </a:pPr>
            <a:endParaRPr lang="en-US"/>
          </a:p>
        </c:txPr>
        <c:crossAx val="49326720"/>
        <c:crosses val="autoZero"/>
        <c:auto val="1"/>
        <c:lblAlgn val="ctr"/>
        <c:lblOffset val="100"/>
      </c:catAx>
      <c:valAx>
        <c:axId val="49326720"/>
        <c:scaling>
          <c:orientation val="minMax"/>
          <c:min val="4.0000000000000022E-2"/>
        </c:scaling>
        <c:axPos val="l"/>
        <c:majorGridlines/>
        <c:numFmt formatCode="0%;[Red]\(0%\)" sourceLinked="0"/>
        <c:tickLblPos val="nextTo"/>
        <c:crossAx val="49324800"/>
        <c:crosses val="autoZero"/>
        <c:crossBetween val="between"/>
      </c:valAx>
    </c:plotArea>
    <c:legend>
      <c:legendPos val="r"/>
      <c:layout/>
    </c:legend>
    <c:plotVisOnly val="1"/>
  </c:chart>
  <c:spPr>
    <a:solidFill>
      <a:schemeClr val="bg1"/>
    </a:solidFill>
    <a:ln>
      <a:solidFill>
        <a:schemeClr val="accent1">
          <a:lumMod val="50000"/>
        </a:schemeClr>
      </a:solidFill>
    </a:ln>
  </c:spPr>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1"/>
          <c:order val="1"/>
          <c:tx>
            <c:strRef>
              <c:f>Sheet1!$C$1</c:f>
              <c:strCache>
                <c:ptCount val="1"/>
                <c:pt idx="0">
                  <c:v>%-Change</c:v>
                </c:pt>
              </c:strCache>
            </c:strRef>
          </c:tx>
          <c:cat>
            <c:numRef>
              <c:f>Sheet1!$A$2:$A$69</c:f>
              <c:numCache>
                <c:formatCode>mmm\-yy</c:formatCode>
                <c:ptCount val="68"/>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numCache>
            </c:numRef>
          </c:cat>
          <c:val>
            <c:numRef>
              <c:f>Sheet1!$C$2:$C$69</c:f>
              <c:numCache>
                <c:formatCode>0.0%;[Red]\(0.0%\)</c:formatCode>
                <c:ptCount val="68"/>
                <c:pt idx="0">
                  <c:v>-2.3780704877180533E-2</c:v>
                </c:pt>
                <c:pt idx="1">
                  <c:v>-2.8676130501298591E-2</c:v>
                </c:pt>
                <c:pt idx="2">
                  <c:v>-3.1925519012627551E-2</c:v>
                </c:pt>
                <c:pt idx="3">
                  <c:v>-3.8715197319168615E-2</c:v>
                </c:pt>
                <c:pt idx="4">
                  <c:v>-3.9660460803195741E-2</c:v>
                </c:pt>
                <c:pt idx="5">
                  <c:v>-4.1819803746654685E-2</c:v>
                </c:pt>
                <c:pt idx="6">
                  <c:v>-3.8100358422939164E-2</c:v>
                </c:pt>
                <c:pt idx="7">
                  <c:v>-4.0629142631937246E-2</c:v>
                </c:pt>
                <c:pt idx="8">
                  <c:v>-4.2038810574267477E-2</c:v>
                </c:pt>
                <c:pt idx="9">
                  <c:v>-4.2349726775956165E-2</c:v>
                </c:pt>
                <c:pt idx="10">
                  <c:v>-3.8843363055485337E-2</c:v>
                </c:pt>
                <c:pt idx="11">
                  <c:v>-3.5553620664635084E-2</c:v>
                </c:pt>
                <c:pt idx="12">
                  <c:v>-3.2856830282255091E-2</c:v>
                </c:pt>
                <c:pt idx="13">
                  <c:v>-2.750814988461962E-2</c:v>
                </c:pt>
                <c:pt idx="14">
                  <c:v>-2.1555694756623358E-2</c:v>
                </c:pt>
                <c:pt idx="15">
                  <c:v>-1.5687001668830105E-2</c:v>
                </c:pt>
                <c:pt idx="16">
                  <c:v>-1.177300750204258E-2</c:v>
                </c:pt>
                <c:pt idx="17">
                  <c:v>-1.2251889919189695E-2</c:v>
                </c:pt>
                <c:pt idx="18">
                  <c:v>-9.2782352721987368E-3</c:v>
                </c:pt>
                <c:pt idx="19">
                  <c:v>-1.8672741531912138E-3</c:v>
                </c:pt>
                <c:pt idx="20">
                  <c:v>-3.5571198562174343E-3</c:v>
                </c:pt>
                <c:pt idx="21">
                  <c:v>-4.5048427059102373E-4</c:v>
                </c:pt>
                <c:pt idx="22">
                  <c:v>-2.6291079812201828E-4</c:v>
                </c:pt>
                <c:pt idx="23">
                  <c:v>1.5798976828167454E-3</c:v>
                </c:pt>
                <c:pt idx="24">
                  <c:v>3.2050073526639408E-3</c:v>
                </c:pt>
                <c:pt idx="25">
                  <c:v>9.7928436911476498E-4</c:v>
                </c:pt>
                <c:pt idx="26">
                  <c:v>2.4478421330120788E-3</c:v>
                </c:pt>
                <c:pt idx="27">
                  <c:v>4.7848692638083924E-3</c:v>
                </c:pt>
                <c:pt idx="28">
                  <c:v>2.2548761697169812E-3</c:v>
                </c:pt>
                <c:pt idx="29">
                  <c:v>4.7127130146282824E-3</c:v>
                </c:pt>
                <c:pt idx="30">
                  <c:v>4.7765909432826523E-3</c:v>
                </c:pt>
                <c:pt idx="31">
                  <c:v>-1.3843678676992448E-3</c:v>
                </c:pt>
                <c:pt idx="32">
                  <c:v>4.0583195550880679E-3</c:v>
                </c:pt>
                <c:pt idx="33">
                  <c:v>2.5163374145573702E-3</c:v>
                </c:pt>
                <c:pt idx="34">
                  <c:v>3.7944248253061245E-3</c:v>
                </c:pt>
                <c:pt idx="35">
                  <c:v>5.2580184781791939E-3</c:v>
                </c:pt>
                <c:pt idx="36">
                  <c:v>6.6902202510712439E-3</c:v>
                </c:pt>
                <c:pt idx="37">
                  <c:v>7.5255869957857602E-3</c:v>
                </c:pt>
                <c:pt idx="38">
                  <c:v>7.4007288027349112E-3</c:v>
                </c:pt>
                <c:pt idx="39">
                  <c:v>5.5495144174884095E-3</c:v>
                </c:pt>
                <c:pt idx="40">
                  <c:v>5.5120176984513334E-3</c:v>
                </c:pt>
                <c:pt idx="41">
                  <c:v>8.3305189688167598E-3</c:v>
                </c:pt>
                <c:pt idx="42">
                  <c:v>6.7752199139059534E-3</c:v>
                </c:pt>
                <c:pt idx="43">
                  <c:v>7.8306481828400876E-3</c:v>
                </c:pt>
                <c:pt idx="44">
                  <c:v>8.1961077844312502E-3</c:v>
                </c:pt>
                <c:pt idx="45">
                  <c:v>1.2250402727306708E-2</c:v>
                </c:pt>
                <c:pt idx="46">
                  <c:v>1.2687600583854319E-2</c:v>
                </c:pt>
                <c:pt idx="47">
                  <c:v>1.1955465889561324E-2</c:v>
                </c:pt>
                <c:pt idx="48">
                  <c:v>1.220878136200711E-2</c:v>
                </c:pt>
                <c:pt idx="49">
                  <c:v>1.5274873020615599E-2</c:v>
                </c:pt>
                <c:pt idx="50">
                  <c:v>1.2119630071599092E-2</c:v>
                </c:pt>
                <c:pt idx="51">
                  <c:v>1.6071894693664674E-2</c:v>
                </c:pt>
                <c:pt idx="52">
                  <c:v>1.5848747016706362E-2</c:v>
                </c:pt>
                <c:pt idx="53">
                  <c:v>1.395556547951317E-2</c:v>
                </c:pt>
                <c:pt idx="54">
                  <c:v>1.4277215942891207E-2</c:v>
                </c:pt>
                <c:pt idx="55">
                  <c:v>1.4498680248336459E-2</c:v>
                </c:pt>
                <c:pt idx="56">
                  <c:v>1.4885482014922681E-2</c:v>
                </c:pt>
                <c:pt idx="57">
                  <c:v>1.421169504071052E-2</c:v>
                </c:pt>
                <c:pt idx="58">
                  <c:v>1.6593983295143621E-2</c:v>
                </c:pt>
                <c:pt idx="59">
                  <c:v>1.539540722144284E-2</c:v>
                </c:pt>
                <c:pt idx="60">
                  <c:v>1.4053336284165057E-2</c:v>
                </c:pt>
                <c:pt idx="61">
                  <c:v>1.3132242045245546E-2</c:v>
                </c:pt>
                <c:pt idx="62">
                  <c:v>1.5216830625253365E-2</c:v>
                </c:pt>
                <c:pt idx="63">
                  <c:v>1.3799177921315364E-2</c:v>
                </c:pt>
                <c:pt idx="64">
                  <c:v>1.7069857934730821E-2</c:v>
                </c:pt>
                <c:pt idx="65">
                  <c:v>1.6075754239154541E-2</c:v>
                </c:pt>
                <c:pt idx="66">
                  <c:v>1.9464809384164311E-2</c:v>
                </c:pt>
                <c:pt idx="67">
                  <c:v>1.7992597750009057E-2</c:v>
                </c:pt>
              </c:numCache>
            </c:numRef>
          </c:val>
        </c:ser>
        <c:gapWidth val="73"/>
        <c:axId val="49645056"/>
        <c:axId val="49634688"/>
      </c:barChart>
      <c:lineChart>
        <c:grouping val="stacked"/>
        <c:ser>
          <c:idx val="0"/>
          <c:order val="0"/>
          <c:tx>
            <c:strRef>
              <c:f>Sheet1!$B$1</c:f>
              <c:strCache>
                <c:ptCount val="1"/>
                <c:pt idx="0">
                  <c:v>Employment </c:v>
                </c:pt>
              </c:strCache>
            </c:strRef>
          </c:tx>
          <c:spPr>
            <a:ln w="50800"/>
            <a:effectLst>
              <a:outerShdw blurRad="50800" dist="38100" dir="2700000" algn="tl" rotWithShape="0">
                <a:prstClr val="black">
                  <a:alpha val="40000"/>
                </a:prstClr>
              </a:outerShdw>
            </a:effectLst>
          </c:spPr>
          <c:marker>
            <c:symbol val="none"/>
          </c:marker>
          <c:cat>
            <c:numRef>
              <c:f>Sheet1!$A$2:$A$69</c:f>
              <c:numCache>
                <c:formatCode>mmm\-yy</c:formatCode>
                <c:ptCount val="68"/>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numCache>
            </c:numRef>
          </c:cat>
          <c:val>
            <c:numRef>
              <c:f>Sheet1!$B$2:$B$69</c:f>
              <c:numCache>
                <c:formatCode>#,##0.0_);[Red]\(#,##0.0\)</c:formatCode>
                <c:ptCount val="68"/>
                <c:pt idx="0">
                  <c:v>2742.2</c:v>
                </c:pt>
                <c:pt idx="1">
                  <c:v>2730.1</c:v>
                </c:pt>
                <c:pt idx="2">
                  <c:v>2713.9</c:v>
                </c:pt>
                <c:pt idx="3">
                  <c:v>2696.5</c:v>
                </c:pt>
                <c:pt idx="4">
                  <c:v>2692.6</c:v>
                </c:pt>
                <c:pt idx="5">
                  <c:v>2685.3</c:v>
                </c:pt>
                <c:pt idx="6">
                  <c:v>2683.7</c:v>
                </c:pt>
                <c:pt idx="7">
                  <c:v>2677.7</c:v>
                </c:pt>
                <c:pt idx="8">
                  <c:v>2670.7</c:v>
                </c:pt>
                <c:pt idx="9">
                  <c:v>2663.8</c:v>
                </c:pt>
                <c:pt idx="10">
                  <c:v>2662.5</c:v>
                </c:pt>
                <c:pt idx="11">
                  <c:v>2658.4</c:v>
                </c:pt>
                <c:pt idx="12">
                  <c:v>2652.1</c:v>
                </c:pt>
                <c:pt idx="13">
                  <c:v>2655</c:v>
                </c:pt>
                <c:pt idx="14">
                  <c:v>2655.4</c:v>
                </c:pt>
                <c:pt idx="15">
                  <c:v>2654.2</c:v>
                </c:pt>
                <c:pt idx="16">
                  <c:v>2660.9</c:v>
                </c:pt>
                <c:pt idx="17">
                  <c:v>2652.4</c:v>
                </c:pt>
                <c:pt idx="18">
                  <c:v>2658.8</c:v>
                </c:pt>
                <c:pt idx="19">
                  <c:v>2672.7</c:v>
                </c:pt>
                <c:pt idx="20">
                  <c:v>2661.2</c:v>
                </c:pt>
                <c:pt idx="21">
                  <c:v>2662.6</c:v>
                </c:pt>
                <c:pt idx="22">
                  <c:v>2661.8</c:v>
                </c:pt>
                <c:pt idx="23">
                  <c:v>2662.6</c:v>
                </c:pt>
                <c:pt idx="24">
                  <c:v>2660.6</c:v>
                </c:pt>
                <c:pt idx="25">
                  <c:v>2657.6</c:v>
                </c:pt>
                <c:pt idx="26">
                  <c:v>2661.9</c:v>
                </c:pt>
                <c:pt idx="27">
                  <c:v>2666.9</c:v>
                </c:pt>
                <c:pt idx="28">
                  <c:v>2666.9</c:v>
                </c:pt>
                <c:pt idx="29">
                  <c:v>2664.9</c:v>
                </c:pt>
                <c:pt idx="30">
                  <c:v>2671.5</c:v>
                </c:pt>
                <c:pt idx="31">
                  <c:v>2669</c:v>
                </c:pt>
                <c:pt idx="32">
                  <c:v>2672</c:v>
                </c:pt>
                <c:pt idx="33">
                  <c:v>2669.3</c:v>
                </c:pt>
                <c:pt idx="34">
                  <c:v>2671.9</c:v>
                </c:pt>
                <c:pt idx="35">
                  <c:v>2676.6</c:v>
                </c:pt>
                <c:pt idx="36">
                  <c:v>2678.4</c:v>
                </c:pt>
                <c:pt idx="37">
                  <c:v>2677.6</c:v>
                </c:pt>
                <c:pt idx="38">
                  <c:v>2681.6</c:v>
                </c:pt>
                <c:pt idx="39">
                  <c:v>2681.7</c:v>
                </c:pt>
                <c:pt idx="40">
                  <c:v>2681.6</c:v>
                </c:pt>
                <c:pt idx="41">
                  <c:v>2687.1</c:v>
                </c:pt>
                <c:pt idx="42">
                  <c:v>2689.6</c:v>
                </c:pt>
                <c:pt idx="43">
                  <c:v>2689.9</c:v>
                </c:pt>
                <c:pt idx="44">
                  <c:v>2693.9</c:v>
                </c:pt>
                <c:pt idx="45">
                  <c:v>2702</c:v>
                </c:pt>
                <c:pt idx="46">
                  <c:v>2705.8</c:v>
                </c:pt>
                <c:pt idx="47">
                  <c:v>2708.6</c:v>
                </c:pt>
                <c:pt idx="48">
                  <c:v>2711.1</c:v>
                </c:pt>
                <c:pt idx="49">
                  <c:v>2718.5</c:v>
                </c:pt>
                <c:pt idx="50">
                  <c:v>2714.1</c:v>
                </c:pt>
                <c:pt idx="51">
                  <c:v>2724.8</c:v>
                </c:pt>
                <c:pt idx="52">
                  <c:v>2724.1</c:v>
                </c:pt>
                <c:pt idx="53">
                  <c:v>2724.6</c:v>
                </c:pt>
                <c:pt idx="54">
                  <c:v>2728</c:v>
                </c:pt>
                <c:pt idx="55">
                  <c:v>2728.9</c:v>
                </c:pt>
                <c:pt idx="56">
                  <c:v>2734</c:v>
                </c:pt>
                <c:pt idx="57">
                  <c:v>2740.4</c:v>
                </c:pt>
                <c:pt idx="58">
                  <c:v>2750.7</c:v>
                </c:pt>
                <c:pt idx="59">
                  <c:v>2750.3</c:v>
                </c:pt>
                <c:pt idx="60">
                  <c:v>2749.2</c:v>
                </c:pt>
                <c:pt idx="61">
                  <c:v>2754.2</c:v>
                </c:pt>
                <c:pt idx="62">
                  <c:v>2755.4</c:v>
                </c:pt>
                <c:pt idx="63">
                  <c:v>2762.4</c:v>
                </c:pt>
                <c:pt idx="64">
                  <c:v>2770.6</c:v>
                </c:pt>
                <c:pt idx="65">
                  <c:v>2768.4</c:v>
                </c:pt>
                <c:pt idx="66">
                  <c:v>2781.1</c:v>
                </c:pt>
                <c:pt idx="67">
                  <c:v>2778</c:v>
                </c:pt>
              </c:numCache>
            </c:numRef>
          </c:val>
        </c:ser>
        <c:marker val="1"/>
        <c:axId val="49631232"/>
        <c:axId val="49632768"/>
      </c:lineChart>
      <c:dateAx>
        <c:axId val="49631232"/>
        <c:scaling>
          <c:orientation val="minMax"/>
          <c:min val="40026"/>
        </c:scaling>
        <c:axPos val="b"/>
        <c:numFmt formatCode="mmm\-yy" sourceLinked="1"/>
        <c:tickLblPos val="nextTo"/>
        <c:txPr>
          <a:bodyPr rot="5400000" vert="horz"/>
          <a:lstStyle/>
          <a:p>
            <a:pPr>
              <a:defRPr/>
            </a:pPr>
            <a:endParaRPr lang="en-US"/>
          </a:p>
        </c:txPr>
        <c:crossAx val="49632768"/>
        <c:crosses val="autoZero"/>
        <c:auto val="1"/>
        <c:lblOffset val="100"/>
      </c:dateAx>
      <c:valAx>
        <c:axId val="49632768"/>
        <c:scaling>
          <c:orientation val="minMax"/>
          <c:min val="2600"/>
        </c:scaling>
        <c:axPos val="l"/>
        <c:majorGridlines/>
        <c:title>
          <c:tx>
            <c:rich>
              <a:bodyPr rot="-5400000" vert="horz"/>
              <a:lstStyle/>
              <a:p>
                <a:pPr>
                  <a:defRPr/>
                </a:pPr>
                <a:r>
                  <a:rPr lang="en-US" dirty="0" smtClean="0"/>
                  <a:t>Employment (Thousands)</a:t>
                </a:r>
                <a:endParaRPr lang="en-US" dirty="0"/>
              </a:p>
            </c:rich>
          </c:tx>
          <c:layout/>
        </c:title>
        <c:numFmt formatCode="#,##0" sourceLinked="0"/>
        <c:tickLblPos val="nextTo"/>
        <c:crossAx val="49631232"/>
        <c:crosses val="autoZero"/>
        <c:crossBetween val="between"/>
        <c:majorUnit val="25"/>
      </c:valAx>
      <c:valAx>
        <c:axId val="49634688"/>
        <c:scaling>
          <c:orientation val="minMax"/>
          <c:max val="2.0000000000000011E-2"/>
          <c:min val="-0.05"/>
        </c:scaling>
        <c:axPos val="r"/>
        <c:title>
          <c:tx>
            <c:rich>
              <a:bodyPr rot="5400000" vert="horz"/>
              <a:lstStyle/>
              <a:p>
                <a:pPr>
                  <a:defRPr/>
                </a:pPr>
                <a:r>
                  <a:rPr lang="en-US" dirty="0" smtClean="0"/>
                  <a:t>Change from Year-Ago</a:t>
                </a:r>
                <a:endParaRPr lang="en-US" dirty="0"/>
              </a:p>
            </c:rich>
          </c:tx>
          <c:layout/>
        </c:title>
        <c:numFmt formatCode="0.0%;[Red]\(0.0%\)" sourceLinked="0"/>
        <c:tickLblPos val="nextTo"/>
        <c:crossAx val="49645056"/>
        <c:crosses val="max"/>
        <c:crossBetween val="between"/>
        <c:majorUnit val="1.0000000000000005E-2"/>
      </c:valAx>
      <c:dateAx>
        <c:axId val="49645056"/>
        <c:scaling>
          <c:orientation val="minMax"/>
        </c:scaling>
        <c:delete val="1"/>
        <c:axPos val="b"/>
        <c:numFmt formatCode="mmm\-yy" sourceLinked="1"/>
        <c:tickLblPos val="none"/>
        <c:crossAx val="49634688"/>
        <c:crosses val="autoZero"/>
        <c:auto val="1"/>
        <c:lblOffset val="100"/>
      </c:dateAx>
    </c:plotArea>
    <c:legend>
      <c:legendPos val="r"/>
      <c:layout>
        <c:manualLayout>
          <c:xMode val="edge"/>
          <c:yMode val="edge"/>
          <c:x val="0.20372679109555747"/>
          <c:y val="2.7510836370256756E-2"/>
          <c:w val="0.22219913483037412"/>
          <c:h val="0.18734934142178714"/>
        </c:manualLayout>
      </c:layout>
      <c:overlay val="1"/>
      <c:spPr>
        <a:solidFill>
          <a:schemeClr val="bg1">
            <a:lumMod val="95000"/>
          </a:schemeClr>
        </a:solidFill>
        <a:ln w="9525" cap="flat" cmpd="sng" algn="ctr">
          <a:solidFill>
            <a:schemeClr val="dk1"/>
          </a:solidFill>
          <a:prstDash val="solid"/>
        </a:ln>
        <a:effectLst>
          <a:outerShdw blurRad="50800" dist="38100" dir="5400000" rotWithShape="0">
            <a:srgbClr val="000000">
              <a:alpha val="35000"/>
            </a:srgbClr>
          </a:outerShdw>
        </a:effectLst>
      </c:spPr>
      <c:txPr>
        <a:bodyPr/>
        <a:lstStyle/>
        <a:p>
          <a:pPr>
            <a:defRPr sz="1600">
              <a:solidFill>
                <a:schemeClr val="dk1"/>
              </a:solidFill>
              <a:latin typeface="+mn-lt"/>
              <a:ea typeface="+mn-ea"/>
              <a:cs typeface="+mn-cs"/>
            </a:defRPr>
          </a:pPr>
          <a:endParaRPr lang="en-US"/>
        </a:p>
      </c:txPr>
    </c:legend>
    <c:plotVisOnly val="1"/>
    <c:dispBlanksAs val="zero"/>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2800"/>
            </a:pPr>
            <a:r>
              <a:rPr lang="en-US" sz="2800" dirty="0" smtClean="0"/>
              <a:t>Inflation (CPI)</a:t>
            </a:r>
          </a:p>
          <a:p>
            <a:pPr>
              <a:defRPr sz="2800"/>
            </a:pPr>
            <a:r>
              <a:rPr lang="en-US" sz="2800" b="0" i="1" dirty="0" smtClean="0"/>
              <a:t>Q/(Q-4)</a:t>
            </a:r>
            <a:endParaRPr lang="en-US" sz="2800" b="0" i="1" dirty="0"/>
          </a:p>
        </c:rich>
      </c:tx>
      <c:layout/>
    </c:title>
    <c:plotArea>
      <c:layout/>
      <c:lineChart>
        <c:grouping val="standard"/>
        <c:ser>
          <c:idx val="0"/>
          <c:order val="0"/>
          <c:tx>
            <c:strRef>
              <c:f>Sheet1!$B$1</c:f>
              <c:strCache>
                <c:ptCount val="1"/>
                <c:pt idx="0">
                  <c:v>CPI</c:v>
                </c:pt>
              </c:strCache>
            </c:strRef>
          </c:tx>
          <c:spPr>
            <a:ln w="50800">
              <a:solidFill>
                <a:schemeClr val="accent1"/>
              </a:solidFill>
            </a:ln>
          </c:spPr>
          <c:marker>
            <c:symbol val="diamond"/>
            <c:size val="9"/>
          </c:marker>
          <c:cat>
            <c:strRef>
              <c:f>Sheet1!$A$2:$A$31</c:f>
              <c:strCache>
                <c:ptCount val="30"/>
                <c:pt idx="0">
                  <c:v>2007q1</c:v>
                </c:pt>
                <c:pt idx="1">
                  <c:v>2007q2</c:v>
                </c:pt>
                <c:pt idx="2">
                  <c:v>2007q3</c:v>
                </c:pt>
                <c:pt idx="3">
                  <c:v>2007q4</c:v>
                </c:pt>
                <c:pt idx="4">
                  <c:v>2008q1</c:v>
                </c:pt>
                <c:pt idx="5">
                  <c:v>2008q2</c:v>
                </c:pt>
                <c:pt idx="6">
                  <c:v>2008q3</c:v>
                </c:pt>
                <c:pt idx="7">
                  <c:v>2008q4</c:v>
                </c:pt>
                <c:pt idx="8">
                  <c:v>2009q1</c:v>
                </c:pt>
                <c:pt idx="9">
                  <c:v>2009q2</c:v>
                </c:pt>
                <c:pt idx="10">
                  <c:v>2009q3</c:v>
                </c:pt>
                <c:pt idx="11">
                  <c:v>2009q4</c:v>
                </c:pt>
                <c:pt idx="12">
                  <c:v>2010q1</c:v>
                </c:pt>
                <c:pt idx="13">
                  <c:v>2010q2</c:v>
                </c:pt>
                <c:pt idx="14">
                  <c:v>2010q3</c:v>
                </c:pt>
                <c:pt idx="15">
                  <c:v>2010q4</c:v>
                </c:pt>
                <c:pt idx="16">
                  <c:v>2011q1</c:v>
                </c:pt>
                <c:pt idx="17">
                  <c:v>2011q2</c:v>
                </c:pt>
                <c:pt idx="18">
                  <c:v>2011q3</c:v>
                </c:pt>
                <c:pt idx="19">
                  <c:v>2011q4</c:v>
                </c:pt>
                <c:pt idx="20">
                  <c:v>2012q1</c:v>
                </c:pt>
                <c:pt idx="21">
                  <c:v>2012q2</c:v>
                </c:pt>
                <c:pt idx="22">
                  <c:v>2012q3</c:v>
                </c:pt>
                <c:pt idx="23">
                  <c:v>2012q4</c:v>
                </c:pt>
                <c:pt idx="24">
                  <c:v>2013q1</c:v>
                </c:pt>
                <c:pt idx="25">
                  <c:v>2013q2</c:v>
                </c:pt>
                <c:pt idx="26">
                  <c:v>2013q3</c:v>
                </c:pt>
                <c:pt idx="27">
                  <c:v>2013q4</c:v>
                </c:pt>
                <c:pt idx="28">
                  <c:v>2014q1</c:v>
                </c:pt>
                <c:pt idx="29">
                  <c:v>2014q2</c:v>
                </c:pt>
              </c:strCache>
            </c:strRef>
          </c:cat>
          <c:val>
            <c:numRef>
              <c:f>Sheet1!$B$2:$B$31</c:f>
              <c:numCache>
                <c:formatCode>0.00%;[Red]\(0.00%\)</c:formatCode>
                <c:ptCount val="30"/>
                <c:pt idx="0">
                  <c:v>2.4573721163490436E-2</c:v>
                </c:pt>
                <c:pt idx="1">
                  <c:v>2.6328862394435978E-2</c:v>
                </c:pt>
                <c:pt idx="2">
                  <c:v>2.3622047244094443E-2</c:v>
                </c:pt>
                <c:pt idx="3">
                  <c:v>4.0513833992094787E-2</c:v>
                </c:pt>
                <c:pt idx="4">
                  <c:v>4.1605482134116516E-2</c:v>
                </c:pt>
                <c:pt idx="5">
                  <c:v>4.2594385285576117E-2</c:v>
                </c:pt>
                <c:pt idx="6">
                  <c:v>5.0961538461538503E-2</c:v>
                </c:pt>
                <c:pt idx="7">
                  <c:v>1.5669515669515723E-2</c:v>
                </c:pt>
                <c:pt idx="8">
                  <c:v>-1.40977443609025E-3</c:v>
                </c:pt>
                <c:pt idx="9">
                  <c:v>-8.8207985143918827E-3</c:v>
                </c:pt>
                <c:pt idx="10">
                  <c:v>-1.4638609332113361E-2</c:v>
                </c:pt>
                <c:pt idx="11">
                  <c:v>1.3557737260402115E-2</c:v>
                </c:pt>
                <c:pt idx="12">
                  <c:v>2.4000000000000032E-2</c:v>
                </c:pt>
                <c:pt idx="13">
                  <c:v>1.7330210772833698E-2</c:v>
                </c:pt>
                <c:pt idx="14">
                  <c:v>1.2070566388115111E-2</c:v>
                </c:pt>
                <c:pt idx="15">
                  <c:v>1.2453874538745257E-2</c:v>
                </c:pt>
                <c:pt idx="16">
                  <c:v>2.1599264705882467E-2</c:v>
                </c:pt>
                <c:pt idx="17">
                  <c:v>3.3609576427256198E-2</c:v>
                </c:pt>
                <c:pt idx="18">
                  <c:v>3.761467889908255E-2</c:v>
                </c:pt>
                <c:pt idx="19">
                  <c:v>3.4168564920273425E-2</c:v>
                </c:pt>
                <c:pt idx="20">
                  <c:v>2.685259957598829E-2</c:v>
                </c:pt>
                <c:pt idx="21">
                  <c:v>1.9336318120128041E-2</c:v>
                </c:pt>
                <c:pt idx="22">
                  <c:v>1.6930429203967846E-2</c:v>
                </c:pt>
                <c:pt idx="23">
                  <c:v>1.8841377964103918E-2</c:v>
                </c:pt>
                <c:pt idx="24">
                  <c:v>1.679300586990819E-2</c:v>
                </c:pt>
                <c:pt idx="25">
                  <c:v>1.4183063591878042E-2</c:v>
                </c:pt>
                <c:pt idx="26">
                  <c:v>1.4982132272130863E-2</c:v>
                </c:pt>
                <c:pt idx="27">
                  <c:v>1.2363289784389064E-2</c:v>
                </c:pt>
                <c:pt idx="28">
                  <c:v>1.3548610618049581E-2</c:v>
                </c:pt>
                <c:pt idx="29">
                  <c:v>2.1213301852356405E-2</c:v>
                </c:pt>
              </c:numCache>
            </c:numRef>
          </c:val>
        </c:ser>
        <c:ser>
          <c:idx val="1"/>
          <c:order val="1"/>
          <c:tx>
            <c:strRef>
              <c:f>Sheet1!$C$1</c:f>
              <c:strCache>
                <c:ptCount val="1"/>
                <c:pt idx="0">
                  <c:v>Core CPI</c:v>
                </c:pt>
              </c:strCache>
            </c:strRef>
          </c:tx>
          <c:spPr>
            <a:ln w="50800">
              <a:solidFill>
                <a:schemeClr val="accent5"/>
              </a:solidFill>
            </a:ln>
          </c:spPr>
          <c:marker>
            <c:symbol val="square"/>
            <c:size val="8"/>
            <c:spPr>
              <a:solidFill>
                <a:schemeClr val="accent5">
                  <a:lumMod val="20000"/>
                  <a:lumOff val="80000"/>
                </a:schemeClr>
              </a:solidFill>
              <a:ln>
                <a:solidFill>
                  <a:schemeClr val="accent5"/>
                </a:solidFill>
              </a:ln>
            </c:spPr>
          </c:marker>
          <c:cat>
            <c:strRef>
              <c:f>Sheet1!$A$2:$A$31</c:f>
              <c:strCache>
                <c:ptCount val="30"/>
                <c:pt idx="0">
                  <c:v>2007q1</c:v>
                </c:pt>
                <c:pt idx="1">
                  <c:v>2007q2</c:v>
                </c:pt>
                <c:pt idx="2">
                  <c:v>2007q3</c:v>
                </c:pt>
                <c:pt idx="3">
                  <c:v>2007q4</c:v>
                </c:pt>
                <c:pt idx="4">
                  <c:v>2008q1</c:v>
                </c:pt>
                <c:pt idx="5">
                  <c:v>2008q2</c:v>
                </c:pt>
                <c:pt idx="6">
                  <c:v>2008q3</c:v>
                </c:pt>
                <c:pt idx="7">
                  <c:v>2008q4</c:v>
                </c:pt>
                <c:pt idx="8">
                  <c:v>2009q1</c:v>
                </c:pt>
                <c:pt idx="9">
                  <c:v>2009q2</c:v>
                </c:pt>
                <c:pt idx="10">
                  <c:v>2009q3</c:v>
                </c:pt>
                <c:pt idx="11">
                  <c:v>2009q4</c:v>
                </c:pt>
                <c:pt idx="12">
                  <c:v>2010q1</c:v>
                </c:pt>
                <c:pt idx="13">
                  <c:v>2010q2</c:v>
                </c:pt>
                <c:pt idx="14">
                  <c:v>2010q3</c:v>
                </c:pt>
                <c:pt idx="15">
                  <c:v>2010q4</c:v>
                </c:pt>
                <c:pt idx="16">
                  <c:v>2011q1</c:v>
                </c:pt>
                <c:pt idx="17">
                  <c:v>2011q2</c:v>
                </c:pt>
                <c:pt idx="18">
                  <c:v>2011q3</c:v>
                </c:pt>
                <c:pt idx="19">
                  <c:v>2011q4</c:v>
                </c:pt>
                <c:pt idx="20">
                  <c:v>2012q1</c:v>
                </c:pt>
                <c:pt idx="21">
                  <c:v>2012q2</c:v>
                </c:pt>
                <c:pt idx="22">
                  <c:v>2012q3</c:v>
                </c:pt>
                <c:pt idx="23">
                  <c:v>2012q4</c:v>
                </c:pt>
                <c:pt idx="24">
                  <c:v>2013q1</c:v>
                </c:pt>
                <c:pt idx="25">
                  <c:v>2013q2</c:v>
                </c:pt>
                <c:pt idx="26">
                  <c:v>2013q3</c:v>
                </c:pt>
                <c:pt idx="27">
                  <c:v>2013q4</c:v>
                </c:pt>
                <c:pt idx="28">
                  <c:v>2014q1</c:v>
                </c:pt>
                <c:pt idx="29">
                  <c:v>2014q2</c:v>
                </c:pt>
              </c:strCache>
            </c:strRef>
          </c:cat>
          <c:val>
            <c:numRef>
              <c:f>Sheet1!$C$2:$C$31</c:f>
              <c:numCache>
                <c:formatCode>0.00%;[Red]\(0.00%\)</c:formatCode>
                <c:ptCount val="30"/>
                <c:pt idx="0">
                  <c:v>2.6018654884634396E-2</c:v>
                </c:pt>
                <c:pt idx="1">
                  <c:v>2.2395326192794489E-2</c:v>
                </c:pt>
                <c:pt idx="2">
                  <c:v>2.1266312228129625E-2</c:v>
                </c:pt>
                <c:pt idx="3">
                  <c:v>2.3099133782483093E-2</c:v>
                </c:pt>
                <c:pt idx="4">
                  <c:v>2.3444976076555192E-2</c:v>
                </c:pt>
                <c:pt idx="5">
                  <c:v>2.3809523809523749E-2</c:v>
                </c:pt>
                <c:pt idx="6">
                  <c:v>2.4609559867486919E-2</c:v>
                </c:pt>
                <c:pt idx="7">
                  <c:v>1.9755409219190972E-2</c:v>
                </c:pt>
                <c:pt idx="8">
                  <c:v>1.7765310892940533E-2</c:v>
                </c:pt>
                <c:pt idx="9">
                  <c:v>1.8139534883721001E-2</c:v>
                </c:pt>
                <c:pt idx="10">
                  <c:v>1.5242494226328075E-2</c:v>
                </c:pt>
                <c:pt idx="11">
                  <c:v>1.7527675276752603E-2</c:v>
                </c:pt>
                <c:pt idx="12">
                  <c:v>1.3321084060633938E-2</c:v>
                </c:pt>
                <c:pt idx="13">
                  <c:v>1.0050251256281457E-2</c:v>
                </c:pt>
                <c:pt idx="14">
                  <c:v>8.6442220200180185E-3</c:v>
                </c:pt>
                <c:pt idx="15">
                  <c:v>6.3463281958295991E-3</c:v>
                </c:pt>
                <c:pt idx="16">
                  <c:v>1.08794197642792E-2</c:v>
                </c:pt>
                <c:pt idx="17">
                  <c:v>1.4925373134328401E-2</c:v>
                </c:pt>
                <c:pt idx="18">
                  <c:v>1.8944519621109785E-2</c:v>
                </c:pt>
                <c:pt idx="19">
                  <c:v>2.1621621621621647E-2</c:v>
                </c:pt>
                <c:pt idx="20">
                  <c:v>2.2611335788607145E-2</c:v>
                </c:pt>
                <c:pt idx="21">
                  <c:v>2.2323227608692656E-2</c:v>
                </c:pt>
                <c:pt idx="22">
                  <c:v>1.9513052931503082E-2</c:v>
                </c:pt>
                <c:pt idx="23">
                  <c:v>1.9657545409295114E-2</c:v>
                </c:pt>
                <c:pt idx="24">
                  <c:v>1.9369243803706082E-2</c:v>
                </c:pt>
                <c:pt idx="25">
                  <c:v>1.6798219037857505E-2</c:v>
                </c:pt>
                <c:pt idx="26">
                  <c:v>1.7287017924644911E-2</c:v>
                </c:pt>
                <c:pt idx="27">
                  <c:v>1.7244812627501105E-2</c:v>
                </c:pt>
                <c:pt idx="28">
                  <c:v>1.6047242910888437E-2</c:v>
                </c:pt>
                <c:pt idx="29">
                  <c:v>1.8909966321984495E-2</c:v>
                </c:pt>
              </c:numCache>
            </c:numRef>
          </c:val>
        </c:ser>
        <c:marker val="1"/>
        <c:axId val="53997952"/>
        <c:axId val="53999872"/>
      </c:lineChart>
      <c:catAx>
        <c:axId val="53997952"/>
        <c:scaling>
          <c:orientation val="minMax"/>
        </c:scaling>
        <c:axPos val="b"/>
        <c:tickLblPos val="low"/>
        <c:txPr>
          <a:bodyPr rot="5400000" vert="horz"/>
          <a:lstStyle/>
          <a:p>
            <a:pPr>
              <a:defRPr sz="2000"/>
            </a:pPr>
            <a:endParaRPr lang="en-US"/>
          </a:p>
        </c:txPr>
        <c:crossAx val="53999872"/>
        <c:crosses val="autoZero"/>
        <c:auto val="1"/>
        <c:lblAlgn val="ctr"/>
        <c:lblOffset val="100"/>
      </c:catAx>
      <c:valAx>
        <c:axId val="53999872"/>
        <c:scaling>
          <c:orientation val="minMax"/>
        </c:scaling>
        <c:axPos val="l"/>
        <c:majorGridlines/>
        <c:numFmt formatCode="0%;[Red]\(0%\)" sourceLinked="0"/>
        <c:tickLblPos val="nextTo"/>
        <c:crossAx val="53997952"/>
        <c:crosses val="autoZero"/>
        <c:crossBetween val="between"/>
      </c:valAx>
    </c:plotArea>
    <c:legend>
      <c:legendPos val="r"/>
      <c:layout>
        <c:manualLayout>
          <c:xMode val="edge"/>
          <c:yMode val="edge"/>
          <c:x val="0.79547839506172757"/>
          <c:y val="8.5437297032786158E-2"/>
          <c:w val="0.15205246913580658"/>
          <c:h val="0.13605488652153774"/>
        </c:manualLayout>
      </c:layout>
      <c:overlay val="1"/>
      <c:spPr>
        <a:solidFill>
          <a:schemeClr val="lt1"/>
        </a:solidFill>
        <a:ln w="25400" cap="flat" cmpd="sng" algn="ctr">
          <a:solidFill>
            <a:schemeClr val="dk1"/>
          </a:solidFill>
          <a:prstDash val="solid"/>
        </a:ln>
        <a:effectLst/>
      </c:spPr>
      <c:txPr>
        <a:bodyPr/>
        <a:lstStyle/>
        <a:p>
          <a:pPr>
            <a:defRPr>
              <a:solidFill>
                <a:schemeClr val="dk1"/>
              </a:solidFill>
              <a:latin typeface="+mn-lt"/>
              <a:ea typeface="+mn-ea"/>
              <a:cs typeface="+mn-cs"/>
            </a:defRPr>
          </a:pPr>
          <a:endParaRPr lang="en-US"/>
        </a:p>
      </c:txPr>
    </c:legend>
    <c:plotVisOnly val="1"/>
  </c:chart>
  <c:spPr>
    <a:solidFill>
      <a:schemeClr val="bg1"/>
    </a:solidFill>
    <a:ln>
      <a:solidFill>
        <a:schemeClr val="tx2"/>
      </a:solidFill>
    </a:ln>
  </c:spPr>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Sales ($ - Seas. Adj.)</c:v>
                </c:pt>
              </c:strCache>
            </c:strRef>
          </c:tx>
          <c:spPr>
            <a:solidFill>
              <a:srgbClr val="B7FFB7"/>
            </a:solidFill>
            <a:ln w="15875">
              <a:solidFill>
                <a:srgbClr val="008000"/>
              </a:solidFill>
            </a:ln>
            <a:effectLst>
              <a:outerShdw blurRad="50800" dist="38100" dir="2700000" algn="tl" rotWithShape="0">
                <a:prstClr val="black">
                  <a:alpha val="40000"/>
                </a:prstClr>
              </a:outerShdw>
            </a:effectLst>
          </c:spPr>
          <c:cat>
            <c:strRef>
              <c:f>Sheet1!$A$2:$A$25</c:f>
              <c:strCache>
                <c:ptCount val="24"/>
                <c:pt idx="0">
                  <c:v>2009q1</c:v>
                </c:pt>
                <c:pt idx="1">
                  <c:v>2009q2</c:v>
                </c:pt>
                <c:pt idx="2">
                  <c:v>2009q3</c:v>
                </c:pt>
                <c:pt idx="3">
                  <c:v>2009q4</c:v>
                </c:pt>
                <c:pt idx="4">
                  <c:v>2010q1</c:v>
                </c:pt>
                <c:pt idx="5">
                  <c:v>2010q2</c:v>
                </c:pt>
                <c:pt idx="6">
                  <c:v>2010q3</c:v>
                </c:pt>
                <c:pt idx="7">
                  <c:v>2010q4</c:v>
                </c:pt>
                <c:pt idx="8">
                  <c:v>2011q1</c:v>
                </c:pt>
                <c:pt idx="9">
                  <c:v>2011q2</c:v>
                </c:pt>
                <c:pt idx="10">
                  <c:v>2011q3</c:v>
                </c:pt>
                <c:pt idx="11">
                  <c:v>2011q4</c:v>
                </c:pt>
                <c:pt idx="12">
                  <c:v>2012q1</c:v>
                </c:pt>
                <c:pt idx="13">
                  <c:v>2012q2</c:v>
                </c:pt>
                <c:pt idx="14">
                  <c:v>2012q3</c:v>
                </c:pt>
                <c:pt idx="15">
                  <c:v>2012q4</c:v>
                </c:pt>
                <c:pt idx="16">
                  <c:v>2013q1</c:v>
                </c:pt>
                <c:pt idx="17">
                  <c:v>2013q2</c:v>
                </c:pt>
                <c:pt idx="18">
                  <c:v>2013q3</c:v>
                </c:pt>
                <c:pt idx="19">
                  <c:v>2013q4</c:v>
                </c:pt>
                <c:pt idx="20">
                  <c:v>2014q1</c:v>
                </c:pt>
                <c:pt idx="21">
                  <c:v>2014q2</c:v>
                </c:pt>
                <c:pt idx="22">
                  <c:v>2014q3</c:v>
                </c:pt>
                <c:pt idx="23">
                  <c:v>2014q4</c:v>
                </c:pt>
              </c:strCache>
            </c:strRef>
          </c:cat>
          <c:val>
            <c:numRef>
              <c:f>Sheet1!$B$2:$B$25</c:f>
              <c:numCache>
                <c:formatCode>#,##0.0_);[Red]\(#,##0.0\)</c:formatCode>
                <c:ptCount val="24"/>
                <c:pt idx="0">
                  <c:v>19213786780.388237</c:v>
                </c:pt>
                <c:pt idx="1">
                  <c:v>18656297533.806747</c:v>
                </c:pt>
                <c:pt idx="2">
                  <c:v>18481777843.188026</c:v>
                </c:pt>
                <c:pt idx="3">
                  <c:v>18081977718.76907</c:v>
                </c:pt>
                <c:pt idx="4">
                  <c:v>17848809709.608662</c:v>
                </c:pt>
                <c:pt idx="5">
                  <c:v>18086490166.649014</c:v>
                </c:pt>
                <c:pt idx="6">
                  <c:v>18136252840.140556</c:v>
                </c:pt>
                <c:pt idx="7">
                  <c:v>18161326939.004921</c:v>
                </c:pt>
                <c:pt idx="8">
                  <c:v>18233118357.976421</c:v>
                </c:pt>
                <c:pt idx="9">
                  <c:v>18216628030.609806</c:v>
                </c:pt>
                <c:pt idx="10">
                  <c:v>18337689829.627113</c:v>
                </c:pt>
                <c:pt idx="11">
                  <c:v>18584609070.173416</c:v>
                </c:pt>
                <c:pt idx="12">
                  <c:v>18921484153.191811</c:v>
                </c:pt>
                <c:pt idx="13">
                  <c:v>19051702864.547802</c:v>
                </c:pt>
                <c:pt idx="14">
                  <c:v>19388689287.407299</c:v>
                </c:pt>
                <c:pt idx="15">
                  <c:v>19240705174.373352</c:v>
                </c:pt>
                <c:pt idx="16">
                  <c:v>19102796655.441338</c:v>
                </c:pt>
                <c:pt idx="17">
                  <c:v>19415911366.758118</c:v>
                </c:pt>
                <c:pt idx="18">
                  <c:v>19336813682.757599</c:v>
                </c:pt>
                <c:pt idx="19">
                  <c:v>19694273015.54454</c:v>
                </c:pt>
                <c:pt idx="20">
                  <c:v>19778574819.552933</c:v>
                </c:pt>
                <c:pt idx="21">
                  <c:v>19762456911.366375</c:v>
                </c:pt>
                <c:pt idx="22">
                  <c:v>20073429607.349468</c:v>
                </c:pt>
                <c:pt idx="23">
                  <c:v>20206975727.44138</c:v>
                </c:pt>
              </c:numCache>
            </c:numRef>
          </c:val>
        </c:ser>
        <c:axId val="49683456"/>
        <c:axId val="53961088"/>
      </c:barChart>
      <c:lineChart>
        <c:grouping val="standard"/>
        <c:ser>
          <c:idx val="1"/>
          <c:order val="1"/>
          <c:tx>
            <c:strRef>
              <c:f>Sheet1!$C$1</c:f>
              <c:strCache>
                <c:ptCount val="1"/>
                <c:pt idx="0">
                  <c:v>Percentage Change</c:v>
                </c:pt>
              </c:strCache>
            </c:strRef>
          </c:tx>
          <c:spPr>
            <a:ln w="38100">
              <a:solidFill>
                <a:schemeClr val="accent5">
                  <a:lumMod val="75000"/>
                </a:schemeClr>
              </a:solidFill>
            </a:ln>
            <a:effectLst/>
          </c:spPr>
          <c:marker>
            <c:spPr>
              <a:solidFill>
                <a:srgbClr val="E36C09">
                  <a:lumMod val="40000"/>
                  <a:lumOff val="60000"/>
                </a:srgbClr>
              </a:solidFill>
              <a:ln>
                <a:solidFill>
                  <a:srgbClr val="E36C09">
                    <a:lumMod val="75000"/>
                  </a:srgbClr>
                </a:solidFill>
              </a:ln>
            </c:spPr>
          </c:marker>
          <c:cat>
            <c:strRef>
              <c:f>Sheet1!$A$2:$A$25</c:f>
              <c:strCache>
                <c:ptCount val="24"/>
                <c:pt idx="0">
                  <c:v>2009q1</c:v>
                </c:pt>
                <c:pt idx="1">
                  <c:v>2009q2</c:v>
                </c:pt>
                <c:pt idx="2">
                  <c:v>2009q3</c:v>
                </c:pt>
                <c:pt idx="3">
                  <c:v>2009q4</c:v>
                </c:pt>
                <c:pt idx="4">
                  <c:v>2010q1</c:v>
                </c:pt>
                <c:pt idx="5">
                  <c:v>2010q2</c:v>
                </c:pt>
                <c:pt idx="6">
                  <c:v>2010q3</c:v>
                </c:pt>
                <c:pt idx="7">
                  <c:v>2010q4</c:v>
                </c:pt>
                <c:pt idx="8">
                  <c:v>2011q1</c:v>
                </c:pt>
                <c:pt idx="9">
                  <c:v>2011q2</c:v>
                </c:pt>
                <c:pt idx="10">
                  <c:v>2011q3</c:v>
                </c:pt>
                <c:pt idx="11">
                  <c:v>2011q4</c:v>
                </c:pt>
                <c:pt idx="12">
                  <c:v>2012q1</c:v>
                </c:pt>
                <c:pt idx="13">
                  <c:v>2012q2</c:v>
                </c:pt>
                <c:pt idx="14">
                  <c:v>2012q3</c:v>
                </c:pt>
                <c:pt idx="15">
                  <c:v>2012q4</c:v>
                </c:pt>
                <c:pt idx="16">
                  <c:v>2013q1</c:v>
                </c:pt>
                <c:pt idx="17">
                  <c:v>2013q2</c:v>
                </c:pt>
                <c:pt idx="18">
                  <c:v>2013q3</c:v>
                </c:pt>
                <c:pt idx="19">
                  <c:v>2013q4</c:v>
                </c:pt>
                <c:pt idx="20">
                  <c:v>2014q1</c:v>
                </c:pt>
                <c:pt idx="21">
                  <c:v>2014q2</c:v>
                </c:pt>
                <c:pt idx="22">
                  <c:v>2014q3</c:v>
                </c:pt>
                <c:pt idx="23">
                  <c:v>2014q4</c:v>
                </c:pt>
              </c:strCache>
            </c:strRef>
          </c:cat>
          <c:val>
            <c:numRef>
              <c:f>Sheet1!$C$2:$C$25</c:f>
              <c:numCache>
                <c:formatCode>0.0%;[Red]\(0.0%\)</c:formatCode>
                <c:ptCount val="24"/>
                <c:pt idx="0">
                  <c:v>-5.4529813292258896E-3</c:v>
                </c:pt>
                <c:pt idx="1">
                  <c:v>-3.3781444734250266E-2</c:v>
                </c:pt>
                <c:pt idx="2">
                  <c:v>-5.0067210886043254E-2</c:v>
                </c:pt>
                <c:pt idx="3">
                  <c:v>-6.2593295634284313E-2</c:v>
                </c:pt>
                <c:pt idx="4">
                  <c:v>-7.1041543573951649E-2</c:v>
                </c:pt>
                <c:pt idx="5">
                  <c:v>-3.0542360622475999E-2</c:v>
                </c:pt>
                <c:pt idx="6">
                  <c:v>-1.8695441855168925E-2</c:v>
                </c:pt>
                <c:pt idx="7">
                  <c:v>4.3883042812005212E-3</c:v>
                </c:pt>
                <c:pt idx="8">
                  <c:v>2.1531332039517216E-2</c:v>
                </c:pt>
                <c:pt idx="9">
                  <c:v>7.195307810509588E-3</c:v>
                </c:pt>
                <c:pt idx="10">
                  <c:v>1.1106869277909506E-2</c:v>
                </c:pt>
                <c:pt idx="11">
                  <c:v>2.3306784388064085E-2</c:v>
                </c:pt>
                <c:pt idx="12">
                  <c:v>3.7753596598261392E-2</c:v>
                </c:pt>
                <c:pt idx="13">
                  <c:v>4.5841350689863114E-2</c:v>
                </c:pt>
                <c:pt idx="14">
                  <c:v>5.7313623883099449E-2</c:v>
                </c:pt>
                <c:pt idx="15">
                  <c:v>3.5303196409597351E-2</c:v>
                </c:pt>
                <c:pt idx="16">
                  <c:v>9.5823615516399518E-3</c:v>
                </c:pt>
                <c:pt idx="17">
                  <c:v>1.9116847706462953E-2</c:v>
                </c:pt>
                <c:pt idx="18">
                  <c:v>-2.6755601619441482E-3</c:v>
                </c:pt>
                <c:pt idx="19">
                  <c:v>2.3573348121111816E-2</c:v>
                </c:pt>
                <c:pt idx="20">
                  <c:v>3.5193528877924402E-2</c:v>
                </c:pt>
                <c:pt idx="21">
                  <c:v>1.7361015433173369E-2</c:v>
                </c:pt>
                <c:pt idx="22">
                  <c:v>3.8093966083393702E-2</c:v>
                </c:pt>
                <c:pt idx="23">
                  <c:v>2.603308644559536E-2</c:v>
                </c:pt>
              </c:numCache>
            </c:numRef>
          </c:val>
        </c:ser>
        <c:marker val="1"/>
        <c:axId val="49733632"/>
        <c:axId val="49727744"/>
      </c:lineChart>
      <c:catAx>
        <c:axId val="49683456"/>
        <c:scaling>
          <c:orientation val="minMax"/>
        </c:scaling>
        <c:axPos val="b"/>
        <c:title>
          <c:tx>
            <c:rich>
              <a:bodyPr/>
              <a:lstStyle/>
              <a:p>
                <a:pPr>
                  <a:defRPr/>
                </a:pPr>
                <a:r>
                  <a:rPr lang="en-US" dirty="0" smtClean="0"/>
                  <a:t>Fiscal Quarter</a:t>
                </a:r>
                <a:endParaRPr lang="en-US" dirty="0"/>
              </a:p>
            </c:rich>
          </c:tx>
          <c:layout/>
        </c:title>
        <c:numFmt formatCode="General" sourceLinked="1"/>
        <c:tickLblPos val="nextTo"/>
        <c:txPr>
          <a:bodyPr rot="5400000" vert="horz"/>
          <a:lstStyle/>
          <a:p>
            <a:pPr>
              <a:defRPr/>
            </a:pPr>
            <a:endParaRPr lang="en-US"/>
          </a:p>
        </c:txPr>
        <c:crossAx val="53961088"/>
        <c:crosses val="autoZero"/>
        <c:auto val="1"/>
        <c:lblAlgn val="ctr"/>
        <c:lblOffset val="100"/>
      </c:catAx>
      <c:valAx>
        <c:axId val="53961088"/>
        <c:scaling>
          <c:orientation val="minMax"/>
          <c:min val="17500000000"/>
        </c:scaling>
        <c:axPos val="l"/>
        <c:majorGridlines/>
        <c:numFmt formatCode="#,##0.0_);[Red]\(#,##0.0\)" sourceLinked="0"/>
        <c:tickLblPos val="nextTo"/>
        <c:txPr>
          <a:bodyPr/>
          <a:lstStyle/>
          <a:p>
            <a:pPr>
              <a:defRPr>
                <a:solidFill>
                  <a:srgbClr val="008000"/>
                </a:solidFill>
              </a:defRPr>
            </a:pPr>
            <a:endParaRPr lang="en-US"/>
          </a:p>
        </c:txPr>
        <c:crossAx val="49683456"/>
        <c:crosses val="autoZero"/>
        <c:crossBetween val="between"/>
        <c:dispUnits>
          <c:builtInUnit val="billions"/>
          <c:dispUnitsLbl>
            <c:layout/>
            <c:tx>
              <c:rich>
                <a:bodyPr/>
                <a:lstStyle/>
                <a:p>
                  <a:pPr>
                    <a:defRPr/>
                  </a:pPr>
                  <a:r>
                    <a:rPr lang="en-US" dirty="0" smtClean="0"/>
                    <a:t>$-Billions</a:t>
                  </a:r>
                  <a:endParaRPr lang="en-US" dirty="0"/>
                </a:p>
              </c:rich>
            </c:tx>
          </c:dispUnitsLbl>
        </c:dispUnits>
      </c:valAx>
      <c:valAx>
        <c:axId val="49727744"/>
        <c:scaling>
          <c:orientation val="minMax"/>
          <c:max val="0.1"/>
          <c:min val="-0.1"/>
        </c:scaling>
        <c:axPos val="r"/>
        <c:numFmt formatCode="0.0%;[Red]\(0.0%\)" sourceLinked="1"/>
        <c:tickLblPos val="nextTo"/>
        <c:txPr>
          <a:bodyPr/>
          <a:lstStyle/>
          <a:p>
            <a:pPr>
              <a:defRPr>
                <a:solidFill>
                  <a:schemeClr val="accent5">
                    <a:lumMod val="75000"/>
                  </a:schemeClr>
                </a:solidFill>
              </a:defRPr>
            </a:pPr>
            <a:endParaRPr lang="en-US"/>
          </a:p>
        </c:txPr>
        <c:crossAx val="49733632"/>
        <c:crosses val="max"/>
        <c:crossBetween val="between"/>
      </c:valAx>
      <c:catAx>
        <c:axId val="49733632"/>
        <c:scaling>
          <c:orientation val="minMax"/>
        </c:scaling>
        <c:delete val="1"/>
        <c:axPos val="b"/>
        <c:tickLblPos val="none"/>
        <c:crossAx val="49727744"/>
        <c:crosses val="autoZero"/>
        <c:auto val="1"/>
        <c:lblAlgn val="ctr"/>
        <c:lblOffset val="100"/>
      </c:catAx>
    </c:plotArea>
    <c:legend>
      <c:legendPos val="l"/>
      <c:layout>
        <c:manualLayout>
          <c:xMode val="edge"/>
          <c:yMode val="edge"/>
          <c:x val="0.24074074074074325"/>
          <c:y val="3.4980517620610364E-2"/>
          <c:w val="0.34440592495382538"/>
          <c:h val="0.16658412550867652"/>
        </c:manualLayout>
      </c:layout>
      <c:overlay val="1"/>
      <c:spPr>
        <a:solidFill>
          <a:schemeClr val="bg1">
            <a:lumMod val="95000"/>
          </a:schemeClr>
        </a:solidFill>
        <a:ln w="12700" cap="flat" cmpd="sng" algn="ctr">
          <a:solidFill>
            <a:schemeClr val="tx1"/>
          </a:solidFill>
          <a:prstDash val="solid"/>
        </a:ln>
        <a:effectLst/>
      </c:spPr>
      <c:txPr>
        <a:bodyPr/>
        <a:lstStyle/>
        <a:p>
          <a:pPr>
            <a:defRPr sz="1600">
              <a:solidFill>
                <a:schemeClr val="dk1"/>
              </a:solidFill>
              <a:latin typeface="+mn-lt"/>
              <a:ea typeface="+mn-ea"/>
              <a:cs typeface="+mn-cs"/>
            </a:defRPr>
          </a:pPr>
          <a:endParaRPr lang="en-US"/>
        </a:p>
      </c:txPr>
    </c:legend>
    <c:plotVisOnly val="1"/>
    <c:dispBlanksAs val="gap"/>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pieChart>
        <c:varyColors val="1"/>
        <c:ser>
          <c:idx val="0"/>
          <c:order val="0"/>
          <c:tx>
            <c:strRef>
              <c:f>Sheet1!$B$1</c:f>
              <c:strCache>
                <c:ptCount val="1"/>
                <c:pt idx="0">
                  <c:v>Sales</c:v>
                </c:pt>
              </c:strCache>
            </c:strRef>
          </c:tx>
          <c:spPr>
            <a:ln>
              <a:solidFill>
                <a:schemeClr val="tx1"/>
              </a:solidFill>
            </a:ln>
          </c:spPr>
          <c:dLbls>
            <c:dLbl>
              <c:idx val="0"/>
              <c:layout>
                <c:manualLayout>
                  <c:x val="2.9209682123067952E-2"/>
                  <c:y val="-7.0541284798416592E-2"/>
                </c:manualLayout>
              </c:layout>
              <c:tx>
                <c:rich>
                  <a:bodyPr/>
                  <a:lstStyle/>
                  <a:p>
                    <a:r>
                      <a:rPr lang="en-US" dirty="0"/>
                      <a:t>Individual Income, $</a:t>
                    </a:r>
                    <a:r>
                      <a:rPr lang="en-US" dirty="0" smtClean="0"/>
                      <a:t>5,488.5       68%</a:t>
                    </a:r>
                    <a:endParaRPr lang="en-US" dirty="0"/>
                  </a:p>
                </c:rich>
              </c:tx>
              <c:showVal val="1"/>
              <c:showCatName val="1"/>
              <c:showPercent val="1"/>
            </c:dLbl>
            <c:dLbl>
              <c:idx val="1"/>
              <c:layout>
                <c:manualLayout>
                  <c:x val="-9.1856226305045228E-3"/>
                  <c:y val="3.6044060066262242E-2"/>
                </c:manualLayout>
              </c:layout>
              <c:tx>
                <c:rich>
                  <a:bodyPr/>
                  <a:lstStyle/>
                  <a:p>
                    <a:r>
                      <a:rPr lang="en-US" dirty="0" smtClean="0"/>
                      <a:t>Sales     </a:t>
                    </a:r>
                    <a:r>
                      <a:rPr lang="en-US" dirty="0"/>
                      <a:t>$</a:t>
                    </a:r>
                    <a:r>
                      <a:rPr lang="en-US" dirty="0" smtClean="0"/>
                      <a:t>1,872.0       23%</a:t>
                    </a:r>
                    <a:endParaRPr lang="en-US" dirty="0"/>
                  </a:p>
                </c:rich>
              </c:tx>
              <c:showVal val="1"/>
              <c:showCatName val="1"/>
              <c:showPercent val="1"/>
            </c:dLbl>
            <c:dLbl>
              <c:idx val="2"/>
              <c:layout>
                <c:manualLayout>
                  <c:x val="-0.10183556916496538"/>
                  <c:y val="0.21493438320210706"/>
                </c:manualLayout>
              </c:layout>
              <c:tx>
                <c:rich>
                  <a:bodyPr/>
                  <a:lstStyle/>
                  <a:p>
                    <a:r>
                      <a:rPr lang="en-US" dirty="0" smtClean="0"/>
                      <a:t>Corporate $415.5             </a:t>
                    </a:r>
                    <a:r>
                      <a:rPr lang="en-US" dirty="0"/>
                      <a:t>5%</a:t>
                    </a:r>
                  </a:p>
                </c:rich>
              </c:tx>
              <c:showVal val="1"/>
              <c:showCatName val="1"/>
              <c:showPercent val="1"/>
            </c:dLbl>
            <c:dLbl>
              <c:idx val="3"/>
              <c:layout>
                <c:manualLayout>
                  <c:x val="-8.1252065714008226E-2"/>
                  <c:y val="6.1522524848330352E-2"/>
                </c:manualLayout>
              </c:layout>
              <c:tx>
                <c:rich>
                  <a:bodyPr/>
                  <a:lstStyle/>
                  <a:p>
                    <a:r>
                      <a:rPr lang="en-US" dirty="0"/>
                      <a:t>County </a:t>
                    </a:r>
                    <a:r>
                      <a:rPr lang="en-US" dirty="0" smtClean="0"/>
                      <a:t>Foreign </a:t>
                    </a:r>
                  </a:p>
                  <a:p>
                    <a:r>
                      <a:rPr lang="en-US" dirty="0" smtClean="0"/>
                      <a:t>$151.9             </a:t>
                    </a:r>
                    <a:r>
                      <a:rPr lang="en-US" dirty="0"/>
                      <a:t>2%</a:t>
                    </a:r>
                  </a:p>
                </c:rich>
              </c:tx>
              <c:showVal val="1"/>
              <c:showCatName val="1"/>
              <c:showPercent val="1"/>
            </c:dLbl>
            <c:dLbl>
              <c:idx val="4"/>
              <c:layout>
                <c:manualLayout>
                  <c:x val="-8.1455356274910268E-3"/>
                  <c:y val="-0.15169635557850394"/>
                </c:manualLayout>
              </c:layout>
              <c:tx>
                <c:rich>
                  <a:bodyPr/>
                  <a:lstStyle/>
                  <a:p>
                    <a:r>
                      <a:rPr lang="en-US" dirty="0"/>
                      <a:t>All </a:t>
                    </a:r>
                    <a:r>
                      <a:rPr lang="en-US" dirty="0" smtClean="0"/>
                      <a:t>Other      $154.8               </a:t>
                    </a:r>
                    <a:r>
                      <a:rPr lang="en-US" dirty="0"/>
                      <a:t>2</a:t>
                    </a:r>
                    <a:r>
                      <a:rPr lang="en-US" dirty="0" smtClean="0"/>
                      <a:t>%</a:t>
                    </a:r>
                    <a:endParaRPr lang="en-US" dirty="0"/>
                  </a:p>
                </c:rich>
              </c:tx>
              <c:showVal val="1"/>
              <c:showCatName val="1"/>
              <c:showPercent val="1"/>
            </c:dLbl>
            <c:txPr>
              <a:bodyPr/>
              <a:lstStyle/>
              <a:p>
                <a:pPr>
                  <a:defRPr sz="1600">
                    <a:latin typeface="Arial" pitchFamily="34" charset="0"/>
                    <a:cs typeface="Arial" pitchFamily="34" charset="0"/>
                  </a:defRPr>
                </a:pPr>
                <a:endParaRPr lang="en-US"/>
              </a:p>
            </c:txPr>
            <c:showVal val="1"/>
            <c:showCatName val="1"/>
            <c:showPercent val="1"/>
            <c:showLeaderLines val="1"/>
          </c:dLbls>
          <c:cat>
            <c:strRef>
              <c:f>Sheet1!$A$2:$A$6</c:f>
              <c:strCache>
                <c:ptCount val="5"/>
                <c:pt idx="0">
                  <c:v>Individual Income</c:v>
                </c:pt>
                <c:pt idx="1">
                  <c:v>Sales</c:v>
                </c:pt>
                <c:pt idx="2">
                  <c:v>Corporate</c:v>
                </c:pt>
                <c:pt idx="3">
                  <c:v>County Foreign</c:v>
                </c:pt>
                <c:pt idx="4">
                  <c:v>All Other</c:v>
                </c:pt>
              </c:strCache>
            </c:strRef>
          </c:cat>
          <c:val>
            <c:numRef>
              <c:f>Sheet1!$B$2:$B$6</c:f>
              <c:numCache>
                <c:formatCode>"$"#,##0.0</c:formatCode>
                <c:ptCount val="5"/>
                <c:pt idx="0">
                  <c:v>5403.5</c:v>
                </c:pt>
                <c:pt idx="1">
                  <c:v>1925.1</c:v>
                </c:pt>
                <c:pt idx="2">
                  <c:v>396.1</c:v>
                </c:pt>
                <c:pt idx="3">
                  <c:v>189</c:v>
                </c:pt>
                <c:pt idx="4">
                  <c:v>169.00000000000057</c:v>
                </c:pt>
              </c:numCache>
            </c:numRef>
          </c:val>
        </c:ser>
        <c:firstSliceAng val="308"/>
      </c:pieChart>
    </c:plotArea>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lineChart>
        <c:grouping val="standard"/>
        <c:ser>
          <c:idx val="0"/>
          <c:order val="0"/>
          <c:tx>
            <c:strRef>
              <c:f>Sheet1!$B$1</c:f>
              <c:strCache>
                <c:ptCount val="1"/>
                <c:pt idx="0">
                  <c:v>Typical Growth</c:v>
                </c:pt>
              </c:strCache>
            </c:strRef>
          </c:tx>
          <c:spPr>
            <a:ln w="50800"/>
          </c:spPr>
          <c:dLbls>
            <c:txPr>
              <a:bodyPr/>
              <a:lstStyle/>
              <a:p>
                <a:pPr>
                  <a:defRPr>
                    <a:solidFill>
                      <a:schemeClr val="tx1"/>
                    </a:solidFill>
                  </a:defRPr>
                </a:pPr>
                <a:endParaRPr lang="en-US"/>
              </a:p>
            </c:txPr>
            <c:dLblPos val="t"/>
            <c:showVal val="1"/>
          </c:dLbls>
          <c:cat>
            <c:strRef>
              <c:f>Sheet1!$A$2:$A$10</c:f>
              <c:strCache>
                <c:ptCount val="9"/>
                <c:pt idx="0">
                  <c:v>FY 2006</c:v>
                </c:pt>
                <c:pt idx="1">
                  <c:v>FY 2007</c:v>
                </c:pt>
                <c:pt idx="2">
                  <c:v>FY 2008</c:v>
                </c:pt>
                <c:pt idx="3">
                  <c:v>FY 2009</c:v>
                </c:pt>
                <c:pt idx="4">
                  <c:v>FY 2010</c:v>
                </c:pt>
                <c:pt idx="5">
                  <c:v>FY 2011</c:v>
                </c:pt>
                <c:pt idx="6">
                  <c:v>FY 2012</c:v>
                </c:pt>
                <c:pt idx="7">
                  <c:v>FY 2013</c:v>
                </c:pt>
                <c:pt idx="8">
                  <c:v>FY 2014</c:v>
                </c:pt>
              </c:strCache>
            </c:strRef>
          </c:cat>
          <c:val>
            <c:numRef>
              <c:f>Sheet1!$B$2:$B$10</c:f>
              <c:numCache>
                <c:formatCode>#,##0.0</c:formatCode>
                <c:ptCount val="9"/>
                <c:pt idx="0">
                  <c:v>7332.2</c:v>
                </c:pt>
                <c:pt idx="1">
                  <c:v>7716.4</c:v>
                </c:pt>
                <c:pt idx="2">
                  <c:v>8003.9</c:v>
                </c:pt>
                <c:pt idx="3">
                  <c:v>8284</c:v>
                </c:pt>
                <c:pt idx="4">
                  <c:v>8573.9</c:v>
                </c:pt>
                <c:pt idx="5">
                  <c:v>8874</c:v>
                </c:pt>
                <c:pt idx="6">
                  <c:v>9184.6</c:v>
                </c:pt>
                <c:pt idx="7">
                  <c:v>9506.1</c:v>
                </c:pt>
                <c:pt idx="8">
                  <c:v>9838.7999999999811</c:v>
                </c:pt>
              </c:numCache>
            </c:numRef>
          </c:val>
        </c:ser>
        <c:ser>
          <c:idx val="1"/>
          <c:order val="1"/>
          <c:tx>
            <c:strRef>
              <c:f>Sheet1!$C$1</c:f>
              <c:strCache>
                <c:ptCount val="1"/>
                <c:pt idx="0">
                  <c:v>Actual</c:v>
                </c:pt>
              </c:strCache>
            </c:strRef>
          </c:tx>
          <c:spPr>
            <a:ln w="50800">
              <a:solidFill>
                <a:srgbClr val="F5801F"/>
              </a:solidFill>
            </a:ln>
          </c:spPr>
          <c:marker>
            <c:symbol val="circle"/>
            <c:size val="11"/>
            <c:spPr>
              <a:solidFill>
                <a:schemeClr val="accent6">
                  <a:lumMod val="40000"/>
                  <a:lumOff val="60000"/>
                </a:schemeClr>
              </a:solidFill>
            </c:spPr>
          </c:marker>
          <c:dLbls>
            <c:dLbl>
              <c:idx val="0"/>
              <c:delete val="1"/>
            </c:dLbl>
            <c:dLbl>
              <c:idx val="1"/>
              <c:delete val="1"/>
            </c:dLbl>
            <c:dLbl>
              <c:idx val="2"/>
              <c:delete val="1"/>
            </c:dLbl>
            <c:dLbl>
              <c:idx val="7"/>
              <c:layout>
                <c:manualLayout>
                  <c:x val="-8.6067961165048765E-2"/>
                  <c:y val="6.2111748743271501E-2"/>
                </c:manualLayout>
              </c:layout>
              <c:dLblPos val="r"/>
              <c:showVal val="1"/>
            </c:dLbl>
            <c:txPr>
              <a:bodyPr/>
              <a:lstStyle/>
              <a:p>
                <a:pPr>
                  <a:defRPr>
                    <a:solidFill>
                      <a:schemeClr val="tx1"/>
                    </a:solidFill>
                  </a:defRPr>
                </a:pPr>
                <a:endParaRPr lang="en-US"/>
              </a:p>
            </c:txPr>
            <c:dLblPos val="b"/>
            <c:showVal val="1"/>
          </c:dLbls>
          <c:cat>
            <c:strRef>
              <c:f>Sheet1!$A$2:$A$10</c:f>
              <c:strCache>
                <c:ptCount val="9"/>
                <c:pt idx="0">
                  <c:v>FY 2006</c:v>
                </c:pt>
                <c:pt idx="1">
                  <c:v>FY 2007</c:v>
                </c:pt>
                <c:pt idx="2">
                  <c:v>FY 2008</c:v>
                </c:pt>
                <c:pt idx="3">
                  <c:v>FY 2009</c:v>
                </c:pt>
                <c:pt idx="4">
                  <c:v>FY 2010</c:v>
                </c:pt>
                <c:pt idx="5">
                  <c:v>FY 2011</c:v>
                </c:pt>
                <c:pt idx="6">
                  <c:v>FY 2012</c:v>
                </c:pt>
                <c:pt idx="7">
                  <c:v>FY 2013</c:v>
                </c:pt>
                <c:pt idx="8">
                  <c:v>FY 2014</c:v>
                </c:pt>
              </c:strCache>
            </c:strRef>
          </c:cat>
          <c:val>
            <c:numRef>
              <c:f>Sheet1!$C$2:$C$10</c:f>
              <c:numCache>
                <c:formatCode>#,##0.0</c:formatCode>
                <c:ptCount val="9"/>
                <c:pt idx="0">
                  <c:v>7332.2</c:v>
                </c:pt>
                <c:pt idx="1">
                  <c:v>7716.4</c:v>
                </c:pt>
                <c:pt idx="2">
                  <c:v>8003.9</c:v>
                </c:pt>
                <c:pt idx="3">
                  <c:v>7450.8000000000011</c:v>
                </c:pt>
                <c:pt idx="4">
                  <c:v>6970.9</c:v>
                </c:pt>
                <c:pt idx="5">
                  <c:v>7109.6</c:v>
                </c:pt>
                <c:pt idx="6">
                  <c:v>7340.6</c:v>
                </c:pt>
                <c:pt idx="7">
                  <c:v>8082.7</c:v>
                </c:pt>
                <c:pt idx="8">
                  <c:v>8003.3</c:v>
                </c:pt>
              </c:numCache>
            </c:numRef>
          </c:val>
        </c:ser>
        <c:marker val="1"/>
        <c:axId val="89518848"/>
        <c:axId val="89520384"/>
      </c:lineChart>
      <c:catAx>
        <c:axId val="89518848"/>
        <c:scaling>
          <c:orientation val="minMax"/>
        </c:scaling>
        <c:axPos val="b"/>
        <c:tickLblPos val="low"/>
        <c:txPr>
          <a:bodyPr rot="5400000" vert="horz"/>
          <a:lstStyle/>
          <a:p>
            <a:pPr>
              <a:defRPr>
                <a:solidFill>
                  <a:schemeClr val="tx1"/>
                </a:solidFill>
                <a:latin typeface="Arial" pitchFamily="34" charset="0"/>
                <a:cs typeface="Arial" pitchFamily="34" charset="0"/>
              </a:defRPr>
            </a:pPr>
            <a:endParaRPr lang="en-US"/>
          </a:p>
        </c:txPr>
        <c:crossAx val="89520384"/>
        <c:crosses val="autoZero"/>
        <c:auto val="1"/>
        <c:lblAlgn val="ctr"/>
        <c:lblOffset val="100"/>
      </c:catAx>
      <c:valAx>
        <c:axId val="89520384"/>
        <c:scaling>
          <c:orientation val="minMax"/>
          <c:min val="6600"/>
        </c:scaling>
        <c:axPos val="l"/>
        <c:majorGridlines/>
        <c:title>
          <c:tx>
            <c:rich>
              <a:bodyPr rot="0" vert="horz"/>
              <a:lstStyle/>
              <a:p>
                <a:pPr>
                  <a:defRPr/>
                </a:pPr>
                <a:r>
                  <a:rPr lang="en-US" dirty="0"/>
                  <a:t>$M</a:t>
                </a:r>
              </a:p>
            </c:rich>
          </c:tx>
          <c:layout>
            <c:manualLayout>
              <c:xMode val="edge"/>
              <c:yMode val="edge"/>
              <c:x val="9.7087378640776708E-3"/>
              <c:y val="0.10193063367079111"/>
            </c:manualLayout>
          </c:layout>
        </c:title>
        <c:numFmt formatCode="#,##0" sourceLinked="0"/>
        <c:tickLblPos val="nextTo"/>
        <c:txPr>
          <a:bodyPr/>
          <a:lstStyle/>
          <a:p>
            <a:pPr>
              <a:defRPr>
                <a:solidFill>
                  <a:schemeClr val="tx1"/>
                </a:solidFill>
                <a:latin typeface="Arial" pitchFamily="34" charset="0"/>
                <a:cs typeface="Arial" pitchFamily="34" charset="0"/>
              </a:defRPr>
            </a:pPr>
            <a:endParaRPr lang="en-US"/>
          </a:p>
        </c:txPr>
        <c:crossAx val="89518848"/>
        <c:crosses val="autoZero"/>
        <c:crossBetween val="between"/>
        <c:majorUnit val="400"/>
      </c:valAx>
    </c:plotArea>
    <c:legend>
      <c:legendPos val="b"/>
      <c:spPr>
        <a:solidFill>
          <a:schemeClr val="bg1"/>
        </a:solidFill>
        <a:ln>
          <a:solidFill>
            <a:schemeClr val="accent1"/>
          </a:solidFill>
        </a:ln>
      </c:spPr>
      <c:txPr>
        <a:bodyPr/>
        <a:lstStyle/>
        <a:p>
          <a:pPr>
            <a:defRPr>
              <a:solidFill>
                <a:schemeClr val="tx1"/>
              </a:solidFill>
              <a:latin typeface="Arial" pitchFamily="34" charset="0"/>
              <a:cs typeface="Arial" pitchFamily="34" charset="0"/>
            </a:defRPr>
          </a:pPr>
          <a:endParaRPr lang="en-US"/>
        </a:p>
      </c:txPr>
    </c:legend>
    <c:plotVisOnly val="1"/>
  </c:chart>
  <c:txPr>
    <a:bodyPr/>
    <a:lstStyle/>
    <a:p>
      <a:pPr>
        <a:defRPr sz="1800">
          <a:solidFill>
            <a:schemeClr val="bg1"/>
          </a:solidFill>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5433313891319135E-2"/>
          <c:y val="3.1790181747681993E-2"/>
          <c:w val="0.88759137746670569"/>
          <c:h val="0.80157197995147933"/>
        </c:manualLayout>
      </c:layout>
      <c:lineChart>
        <c:grouping val="standard"/>
        <c:ser>
          <c:idx val="0"/>
          <c:order val="0"/>
          <c:tx>
            <c:strRef>
              <c:f>Sheet1!$B$1</c:f>
              <c:strCache>
                <c:ptCount val="1"/>
                <c:pt idx="0">
                  <c:v>Proportion</c:v>
                </c:pt>
              </c:strCache>
            </c:strRef>
          </c:tx>
          <c:spPr>
            <a:ln w="44450"/>
            <a:effectLst>
              <a:outerShdw blurRad="50800" dist="38100" dir="2700000" algn="tl" rotWithShape="0">
                <a:prstClr val="black">
                  <a:alpha val="40000"/>
                </a:prstClr>
              </a:outerShdw>
            </a:effectLst>
          </c:spPr>
          <c:marker>
            <c:spPr>
              <a:effectLst>
                <a:outerShdw blurRad="50800" dist="38100" dir="2700000" algn="tl" rotWithShape="0">
                  <a:prstClr val="black">
                    <a:alpha val="40000"/>
                  </a:prstClr>
                </a:outerShdw>
              </a:effectLst>
            </c:spPr>
          </c:marker>
          <c:dLbls>
            <c:txPr>
              <a:bodyPr/>
              <a:lstStyle/>
              <a:p>
                <a:pPr>
                  <a:defRPr>
                    <a:latin typeface="Arial" pitchFamily="34" charset="0"/>
                    <a:cs typeface="Arial" pitchFamily="34" charset="0"/>
                  </a:defRPr>
                </a:pPr>
                <a:endParaRPr lang="en-US"/>
              </a:p>
            </c:txPr>
            <c:dLblPos val="t"/>
            <c:showVal val="1"/>
          </c:dLbls>
          <c:cat>
            <c:numRef>
              <c:f>Sheet1!$A$2:$A$15</c:f>
              <c:numCache>
                <c:formatCode>General</c:formatCode>
                <c:ptCount val="14"/>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numCache>
            </c:numRef>
          </c:cat>
          <c:val>
            <c:numRef>
              <c:f>Sheet1!$B$2:$B$15</c:f>
              <c:numCache>
                <c:formatCode>0.0%;[Red]\(0.0%\)</c:formatCode>
                <c:ptCount val="14"/>
                <c:pt idx="0">
                  <c:v>4.0679657413691978E-2</c:v>
                </c:pt>
                <c:pt idx="1">
                  <c:v>3.8263696891574682E-2</c:v>
                </c:pt>
                <c:pt idx="2">
                  <c:v>3.5572813105971816E-2</c:v>
                </c:pt>
                <c:pt idx="3">
                  <c:v>3.6625482961650552E-2</c:v>
                </c:pt>
                <c:pt idx="4">
                  <c:v>3.6819760305566641E-2</c:v>
                </c:pt>
                <c:pt idx="5">
                  <c:v>3.8722592666188264E-2</c:v>
                </c:pt>
                <c:pt idx="6">
                  <c:v>3.8382120783347531E-2</c:v>
                </c:pt>
                <c:pt idx="7">
                  <c:v>3.794931253087315E-2</c:v>
                </c:pt>
                <c:pt idx="8">
                  <c:v>3.364525515500244E-2</c:v>
                </c:pt>
                <c:pt idx="9">
                  <c:v>3.128648878489635E-2</c:v>
                </c:pt>
                <c:pt idx="10">
                  <c:v>3.2392376439589851E-2</c:v>
                </c:pt>
                <c:pt idx="11">
                  <c:v>3.2157539335391679E-2</c:v>
                </c:pt>
                <c:pt idx="12">
                  <c:v>3.4297933850683651E-2</c:v>
                </c:pt>
                <c:pt idx="13">
                  <c:v>3.3188763104307517E-2</c:v>
                </c:pt>
              </c:numCache>
            </c:numRef>
          </c:val>
        </c:ser>
        <c:marker val="1"/>
        <c:axId val="99676160"/>
        <c:axId val="99677696"/>
      </c:lineChart>
      <c:catAx>
        <c:axId val="99676160"/>
        <c:scaling>
          <c:orientation val="minMax"/>
        </c:scaling>
        <c:axPos val="b"/>
        <c:numFmt formatCode="General" sourceLinked="1"/>
        <c:tickLblPos val="nextTo"/>
        <c:txPr>
          <a:bodyPr rot="5400000" vert="horz"/>
          <a:lstStyle/>
          <a:p>
            <a:pPr>
              <a:defRPr>
                <a:latin typeface="Arial" pitchFamily="34" charset="0"/>
                <a:cs typeface="Arial" pitchFamily="34" charset="0"/>
              </a:defRPr>
            </a:pPr>
            <a:endParaRPr lang="en-US"/>
          </a:p>
        </c:txPr>
        <c:crossAx val="99677696"/>
        <c:crosses val="autoZero"/>
        <c:auto val="1"/>
        <c:lblAlgn val="ctr"/>
        <c:lblOffset val="100"/>
      </c:catAx>
      <c:valAx>
        <c:axId val="99677696"/>
        <c:scaling>
          <c:orientation val="minMax"/>
          <c:min val="3.0000000000000002E-2"/>
        </c:scaling>
        <c:axPos val="l"/>
        <c:majorGridlines/>
        <c:numFmt formatCode="0.0%;[Red]\(0.0%\)" sourceLinked="1"/>
        <c:tickLblPos val="nextTo"/>
        <c:txPr>
          <a:bodyPr/>
          <a:lstStyle/>
          <a:p>
            <a:pPr>
              <a:defRPr>
                <a:latin typeface="Arial" pitchFamily="34" charset="0"/>
                <a:cs typeface="Arial" pitchFamily="34" charset="0"/>
              </a:defRPr>
            </a:pPr>
            <a:endParaRPr lang="en-US"/>
          </a:p>
        </c:txPr>
        <c:crossAx val="99676160"/>
        <c:crosses val="autoZero"/>
        <c:crossBetween val="between"/>
      </c:valAx>
    </c:plotArea>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3200" dirty="0" smtClean="0">
                <a:solidFill>
                  <a:schemeClr val="tx1"/>
                </a:solidFill>
                <a:latin typeface="Arial" pitchFamily="34" charset="0"/>
                <a:cs typeface="Arial" pitchFamily="34" charset="0"/>
              </a:rPr>
              <a:t>General </a:t>
            </a:r>
            <a:r>
              <a:rPr lang="en-US" sz="3200" dirty="0">
                <a:solidFill>
                  <a:schemeClr val="tx1"/>
                </a:solidFill>
                <a:latin typeface="Arial" pitchFamily="34" charset="0"/>
                <a:cs typeface="Arial" pitchFamily="34" charset="0"/>
              </a:rPr>
              <a:t>Revenue </a:t>
            </a:r>
            <a:r>
              <a:rPr lang="en-US" sz="3200" dirty="0" smtClean="0">
                <a:solidFill>
                  <a:schemeClr val="tx1"/>
                </a:solidFill>
                <a:latin typeface="Arial" pitchFamily="34" charset="0"/>
                <a:cs typeface="Arial" pitchFamily="34" charset="0"/>
              </a:rPr>
              <a:t>Collections</a:t>
            </a:r>
          </a:p>
          <a:p>
            <a:pPr>
              <a:defRPr/>
            </a:pPr>
            <a:r>
              <a:rPr lang="en-US" sz="3200" dirty="0" smtClean="0">
                <a:solidFill>
                  <a:schemeClr val="tx1"/>
                </a:solidFill>
                <a:latin typeface="Arial" pitchFamily="34" charset="0"/>
                <a:cs typeface="Arial" pitchFamily="34" charset="0"/>
              </a:rPr>
              <a:t>&amp; Tax Credit Redemptions</a:t>
            </a:r>
            <a:endParaRPr lang="en-US" sz="3200" dirty="0">
              <a:solidFill>
                <a:schemeClr val="tx1"/>
              </a:solidFill>
              <a:latin typeface="Arial" pitchFamily="34" charset="0"/>
              <a:cs typeface="Arial" pitchFamily="34" charset="0"/>
            </a:endParaRPr>
          </a:p>
        </c:rich>
      </c:tx>
      <c:layout>
        <c:manualLayout>
          <c:xMode val="edge"/>
          <c:yMode val="edge"/>
          <c:x val="0.17448627780750744"/>
          <c:y val="2.5701290763312252E-2"/>
        </c:manualLayout>
      </c:layout>
    </c:title>
    <c:plotArea>
      <c:layout/>
      <c:lineChart>
        <c:grouping val="standard"/>
        <c:ser>
          <c:idx val="2"/>
          <c:order val="0"/>
          <c:tx>
            <c:strRef>
              <c:f>Sheet1!$B$1</c:f>
              <c:strCache>
                <c:ptCount val="1"/>
                <c:pt idx="0">
                  <c:v>Actual Revenues</c:v>
                </c:pt>
              </c:strCache>
            </c:strRef>
          </c:tx>
          <c:spPr>
            <a:ln w="38100">
              <a:solidFill>
                <a:srgbClr val="C00000"/>
              </a:solidFill>
            </a:ln>
            <a:effectLst>
              <a:outerShdw blurRad="50800" dist="38100" dir="2700000" algn="tl" rotWithShape="0">
                <a:prstClr val="black">
                  <a:alpha val="40000"/>
                </a:prstClr>
              </a:outerShdw>
            </a:effectLst>
          </c:spPr>
          <c:marker>
            <c:symbol val="triangle"/>
            <c:size val="11"/>
            <c:spPr>
              <a:solidFill>
                <a:srgbClr val="FFFF00"/>
              </a:solidFill>
              <a:ln>
                <a:solidFill>
                  <a:srgbClr val="C00000"/>
                </a:solidFill>
              </a:ln>
              <a:effectLst>
                <a:outerShdw blurRad="50800" dist="38100" dir="2700000" algn="tl" rotWithShape="0">
                  <a:prstClr val="black">
                    <a:alpha val="40000"/>
                  </a:prstClr>
                </a:outerShdw>
              </a:effectLst>
            </c:spPr>
          </c:marker>
          <c:cat>
            <c:strRef>
              <c:f>Sheet1!$A$2:$A$9</c:f>
              <c:strCache>
                <c:ptCount val="8"/>
                <c:pt idx="0">
                  <c:v>FY 2007</c:v>
                </c:pt>
                <c:pt idx="1">
                  <c:v>FY 2008</c:v>
                </c:pt>
                <c:pt idx="2">
                  <c:v>FY 2009</c:v>
                </c:pt>
                <c:pt idx="3">
                  <c:v>FY 2010</c:v>
                </c:pt>
                <c:pt idx="4">
                  <c:v>FY 2011</c:v>
                </c:pt>
                <c:pt idx="5">
                  <c:v>FY 2012</c:v>
                </c:pt>
                <c:pt idx="6">
                  <c:v>FY 2013</c:v>
                </c:pt>
                <c:pt idx="7">
                  <c:v>FY 2014</c:v>
                </c:pt>
              </c:strCache>
            </c:strRef>
          </c:cat>
          <c:val>
            <c:numRef>
              <c:f>Sheet1!$B$2:$B$9</c:f>
              <c:numCache>
                <c:formatCode>#,##0.0</c:formatCode>
                <c:ptCount val="8"/>
                <c:pt idx="0">
                  <c:v>7716.4</c:v>
                </c:pt>
                <c:pt idx="1">
                  <c:v>8003.9</c:v>
                </c:pt>
                <c:pt idx="2">
                  <c:v>7450.8000000000011</c:v>
                </c:pt>
                <c:pt idx="3">
                  <c:v>6970.9</c:v>
                </c:pt>
                <c:pt idx="4">
                  <c:v>7109.6</c:v>
                </c:pt>
                <c:pt idx="5">
                  <c:v>7340.6</c:v>
                </c:pt>
                <c:pt idx="6">
                  <c:v>8082.7</c:v>
                </c:pt>
                <c:pt idx="7">
                  <c:v>8003.3</c:v>
                </c:pt>
              </c:numCache>
            </c:numRef>
          </c:val>
        </c:ser>
        <c:marker val="1"/>
        <c:axId val="99780480"/>
        <c:axId val="99782016"/>
      </c:lineChart>
      <c:lineChart>
        <c:grouping val="standard"/>
        <c:ser>
          <c:idx val="0"/>
          <c:order val="1"/>
          <c:tx>
            <c:strRef>
              <c:f>Sheet1!$C$1</c:f>
              <c:strCache>
                <c:ptCount val="1"/>
                <c:pt idx="0">
                  <c:v>Tax Credit Redemptions</c:v>
                </c:pt>
              </c:strCache>
            </c:strRef>
          </c:tx>
          <c:spPr>
            <a:ln>
              <a:solidFill>
                <a:schemeClr val="tx2">
                  <a:lumMod val="25000"/>
                </a:schemeClr>
              </a:solidFill>
            </a:ln>
            <a:effectLst/>
          </c:spPr>
          <c:marker>
            <c:symbol val="circle"/>
            <c:size val="9"/>
            <c:spPr>
              <a:solidFill>
                <a:schemeClr val="tx2">
                  <a:lumMod val="90000"/>
                </a:schemeClr>
              </a:solidFill>
              <a:ln>
                <a:solidFill>
                  <a:schemeClr val="tx2">
                    <a:lumMod val="25000"/>
                  </a:schemeClr>
                </a:solidFill>
              </a:ln>
              <a:effectLst/>
            </c:spPr>
          </c:marker>
          <c:dLbls>
            <c:dLbl>
              <c:idx val="2"/>
              <c:layout>
                <c:manualLayout>
                  <c:x val="-4.2135922330097088E-2"/>
                  <c:y val="-4.79736094632007E-2"/>
                </c:manualLayout>
              </c:layout>
              <c:dLblPos val="r"/>
              <c:showVal val="1"/>
            </c:dLbl>
            <c:dLbl>
              <c:idx val="5"/>
              <c:layout>
                <c:manualLayout>
                  <c:x val="1.6019417475728155E-3"/>
                  <c:y val="-1.3727034120734909E-2"/>
                </c:manualLayout>
              </c:layout>
              <c:dLblPos val="r"/>
              <c:showVal val="1"/>
            </c:dLbl>
            <c:dLbl>
              <c:idx val="6"/>
              <c:layout>
                <c:manualLayout>
                  <c:x val="-4.7427184466019415E-2"/>
                  <c:y val="3.8784381404379252E-2"/>
                </c:manualLayout>
              </c:layout>
              <c:dLblPos val="r"/>
              <c:showVal val="1"/>
            </c:dLbl>
            <c:dLbl>
              <c:idx val="7"/>
              <c:layout>
                <c:manualLayout>
                  <c:x val="-3.9356827969319406E-2"/>
                  <c:y val="-4.5690504440369623E-2"/>
                </c:manualLayout>
              </c:layout>
              <c:dLblPos val="r"/>
              <c:showVal val="1"/>
            </c:dLbl>
            <c:txPr>
              <a:bodyPr/>
              <a:lstStyle/>
              <a:p>
                <a:pPr>
                  <a:defRPr>
                    <a:solidFill>
                      <a:schemeClr val="tx1"/>
                    </a:solidFill>
                  </a:defRPr>
                </a:pPr>
                <a:endParaRPr lang="en-US"/>
              </a:p>
            </c:txPr>
            <c:dLblPos val="b"/>
            <c:showVal val="1"/>
          </c:dLbls>
          <c:cat>
            <c:strRef>
              <c:f>Sheet1!$A$2:$A$9</c:f>
              <c:strCache>
                <c:ptCount val="8"/>
                <c:pt idx="0">
                  <c:v>FY 2007</c:v>
                </c:pt>
                <c:pt idx="1">
                  <c:v>FY 2008</c:v>
                </c:pt>
                <c:pt idx="2">
                  <c:v>FY 2009</c:v>
                </c:pt>
                <c:pt idx="3">
                  <c:v>FY 2010</c:v>
                </c:pt>
                <c:pt idx="4">
                  <c:v>FY 2011</c:v>
                </c:pt>
                <c:pt idx="5">
                  <c:v>FY 2012</c:v>
                </c:pt>
                <c:pt idx="6">
                  <c:v>FY 2013</c:v>
                </c:pt>
                <c:pt idx="7">
                  <c:v>FY 2014</c:v>
                </c:pt>
              </c:strCache>
            </c:strRef>
          </c:cat>
          <c:val>
            <c:numRef>
              <c:f>Sheet1!$C$2:$C$9</c:f>
              <c:numCache>
                <c:formatCode>General</c:formatCode>
                <c:ptCount val="8"/>
                <c:pt idx="0">
                  <c:v>479.3</c:v>
                </c:pt>
                <c:pt idx="1">
                  <c:v>504.5</c:v>
                </c:pt>
                <c:pt idx="2">
                  <c:v>584.70000000000005</c:v>
                </c:pt>
                <c:pt idx="3">
                  <c:v>522.9</c:v>
                </c:pt>
                <c:pt idx="4">
                  <c:v>545.20000000000005</c:v>
                </c:pt>
                <c:pt idx="5">
                  <c:v>629.5</c:v>
                </c:pt>
                <c:pt idx="6">
                  <c:v>512.9</c:v>
                </c:pt>
                <c:pt idx="7" formatCode="0.0">
                  <c:v>549</c:v>
                </c:pt>
              </c:numCache>
            </c:numRef>
          </c:val>
        </c:ser>
        <c:marker val="1"/>
        <c:axId val="99794304"/>
        <c:axId val="99792384"/>
      </c:lineChart>
      <c:catAx>
        <c:axId val="99780480"/>
        <c:scaling>
          <c:orientation val="minMax"/>
        </c:scaling>
        <c:axPos val="b"/>
        <c:tickLblPos val="nextTo"/>
        <c:txPr>
          <a:bodyPr rot="5400000" vert="horz"/>
          <a:lstStyle/>
          <a:p>
            <a:pPr>
              <a:defRPr>
                <a:solidFill>
                  <a:sysClr val="windowText" lastClr="000000"/>
                </a:solidFill>
              </a:defRPr>
            </a:pPr>
            <a:endParaRPr lang="en-US"/>
          </a:p>
        </c:txPr>
        <c:crossAx val="99782016"/>
        <c:crosses val="autoZero"/>
        <c:auto val="1"/>
        <c:lblAlgn val="ctr"/>
        <c:lblOffset val="100"/>
      </c:catAx>
      <c:valAx>
        <c:axId val="99782016"/>
        <c:scaling>
          <c:orientation val="minMax"/>
          <c:max val="9750"/>
          <c:min val="6750"/>
        </c:scaling>
        <c:axPos val="l"/>
        <c:majorGridlines/>
        <c:title>
          <c:tx>
            <c:rich>
              <a:bodyPr rot="-5400000" vert="horz"/>
              <a:lstStyle/>
              <a:p>
                <a:pPr>
                  <a:defRPr>
                    <a:latin typeface="Arial" pitchFamily="34" charset="0"/>
                    <a:cs typeface="Arial" pitchFamily="34" charset="0"/>
                  </a:defRPr>
                </a:pPr>
                <a:r>
                  <a:rPr lang="en-US" dirty="0" smtClean="0">
                    <a:latin typeface="Arial" pitchFamily="34" charset="0"/>
                    <a:cs typeface="Arial" pitchFamily="34" charset="0"/>
                  </a:rPr>
                  <a:t>Net</a:t>
                </a:r>
                <a:r>
                  <a:rPr lang="en-US" baseline="0" dirty="0" smtClean="0">
                    <a:latin typeface="Arial" pitchFamily="34" charset="0"/>
                    <a:cs typeface="Arial" pitchFamily="34" charset="0"/>
                  </a:rPr>
                  <a:t> GR</a:t>
                </a:r>
                <a:endParaRPr lang="en-US" dirty="0">
                  <a:latin typeface="Arial" pitchFamily="34" charset="0"/>
                  <a:cs typeface="Arial" pitchFamily="34" charset="0"/>
                </a:endParaRPr>
              </a:p>
            </c:rich>
          </c:tx>
        </c:title>
        <c:numFmt formatCode="#,##0" sourceLinked="0"/>
        <c:tickLblPos val="nextTo"/>
        <c:spPr>
          <a:noFill/>
        </c:spPr>
        <c:txPr>
          <a:bodyPr/>
          <a:lstStyle/>
          <a:p>
            <a:pPr>
              <a:defRPr b="0">
                <a:solidFill>
                  <a:srgbClr val="C00000"/>
                </a:solidFill>
                <a:effectLst/>
                <a:latin typeface="Arial" pitchFamily="34" charset="0"/>
                <a:cs typeface="Arial" pitchFamily="34" charset="0"/>
              </a:defRPr>
            </a:pPr>
            <a:endParaRPr lang="en-US"/>
          </a:p>
        </c:txPr>
        <c:crossAx val="99780480"/>
        <c:crosses val="autoZero"/>
        <c:crossBetween val="between"/>
        <c:majorUnit val="600"/>
      </c:valAx>
      <c:valAx>
        <c:axId val="99792384"/>
        <c:scaling>
          <c:orientation val="minMax"/>
          <c:max val="650"/>
          <c:min val="450"/>
        </c:scaling>
        <c:axPos val="r"/>
        <c:title>
          <c:tx>
            <c:rich>
              <a:bodyPr rot="5400000" vert="horz"/>
              <a:lstStyle/>
              <a:p>
                <a:pPr>
                  <a:defRPr>
                    <a:latin typeface="Arial" pitchFamily="34" charset="0"/>
                    <a:cs typeface="Arial" pitchFamily="34" charset="0"/>
                  </a:defRPr>
                </a:pPr>
                <a:r>
                  <a:rPr lang="en-US" dirty="0" smtClean="0">
                    <a:latin typeface="Arial" pitchFamily="34" charset="0"/>
                    <a:cs typeface="Arial" pitchFamily="34" charset="0"/>
                  </a:rPr>
                  <a:t>Tax Credits</a:t>
                </a:r>
                <a:endParaRPr lang="en-US" dirty="0">
                  <a:latin typeface="Arial" pitchFamily="34" charset="0"/>
                  <a:cs typeface="Arial" pitchFamily="34" charset="0"/>
                </a:endParaRPr>
              </a:p>
            </c:rich>
          </c:tx>
        </c:title>
        <c:numFmt formatCode="General" sourceLinked="1"/>
        <c:tickLblPos val="nextTo"/>
        <c:txPr>
          <a:bodyPr/>
          <a:lstStyle/>
          <a:p>
            <a:pPr>
              <a:defRPr>
                <a:solidFill>
                  <a:schemeClr val="tx2">
                    <a:lumMod val="25000"/>
                  </a:schemeClr>
                </a:solidFill>
                <a:effectLst/>
                <a:latin typeface="Arial" pitchFamily="34" charset="0"/>
                <a:cs typeface="Arial" pitchFamily="34" charset="0"/>
              </a:defRPr>
            </a:pPr>
            <a:endParaRPr lang="en-US"/>
          </a:p>
        </c:txPr>
        <c:crossAx val="99794304"/>
        <c:crosses val="max"/>
        <c:crossBetween val="between"/>
        <c:majorUnit val="50"/>
      </c:valAx>
      <c:catAx>
        <c:axId val="99794304"/>
        <c:scaling>
          <c:orientation val="minMax"/>
        </c:scaling>
        <c:delete val="1"/>
        <c:axPos val="b"/>
        <c:tickLblPos val="none"/>
        <c:crossAx val="99792384"/>
        <c:crosses val="autoZero"/>
        <c:auto val="1"/>
        <c:lblAlgn val="ctr"/>
        <c:lblOffset val="100"/>
      </c:catAx>
    </c:plotArea>
    <c:legend>
      <c:legendPos val="b"/>
      <c:spPr>
        <a:solidFill>
          <a:schemeClr val="bg1"/>
        </a:solidFill>
        <a:ln>
          <a:solidFill>
            <a:schemeClr val="accent1"/>
          </a:solidFill>
        </a:ln>
      </c:spPr>
      <c:txPr>
        <a:bodyPr/>
        <a:lstStyle/>
        <a:p>
          <a:pPr>
            <a:defRPr>
              <a:solidFill>
                <a:schemeClr val="tx1"/>
              </a:solidFill>
              <a:latin typeface="Arial" pitchFamily="34" charset="0"/>
              <a:cs typeface="Arial" pitchFamily="34" charset="0"/>
            </a:defRPr>
          </a:pPr>
          <a:endParaRPr lang="en-US"/>
        </a:p>
      </c:txPr>
    </c:legend>
    <c:plotVisOnly val="1"/>
  </c:chart>
  <c:spPr>
    <a:effectLst/>
  </c:spPr>
  <c:txPr>
    <a:bodyPr/>
    <a:lstStyle/>
    <a:p>
      <a:pPr>
        <a:defRPr sz="1800">
          <a:solidFill>
            <a:schemeClr val="bg1"/>
          </a:solidFill>
        </a:defRPr>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dirty="0"/>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F7A5CE7A-D391-48AA-B2E3-5B4CFFD946F8}" type="datetimeFigureOut">
              <a:rPr lang="en-US" smtClean="0"/>
              <a:pPr/>
              <a:t>10/22/2014</a:t>
            </a:fld>
            <a:endParaRPr lang="en-US" dirty="0"/>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146705D3-DD07-4018-9576-569F8D21CD9B}"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EC65DA1D-EB3C-4588-8D33-833E1B513112}" type="datetimeFigureOut">
              <a:rPr lang="en-US" smtClean="0"/>
              <a:pPr/>
              <a:t>10/22/2014</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7" tIns="46659" rIns="93317" bIns="46659"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8A4712B8-E20C-46CE-AA90-94F97C48940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CB1090-02C2-4886-90F0-C810C724BA5A}" type="slidenum">
              <a:rPr lang="en-US" smtClean="0"/>
              <a:pPr>
                <a:defRPr/>
              </a:pPr>
              <a:t>1</a:t>
            </a:fld>
            <a:endParaRPr lang="en-US" dirty="0"/>
          </a:p>
        </p:txBody>
      </p:sp>
      <p:sp>
        <p:nvSpPr>
          <p:cNvPr id="5" name="Date Placeholder 4"/>
          <p:cNvSpPr>
            <a:spLocks noGrp="1"/>
          </p:cNvSpPr>
          <p:nvPr>
            <p:ph type="dt" idx="11"/>
          </p:nvPr>
        </p:nvSpPr>
        <p:spPr/>
        <p:txBody>
          <a:bodyPr/>
          <a:lstStyle/>
          <a:p>
            <a:pPr>
              <a:defRPr/>
            </a:pPr>
            <a:r>
              <a:rPr lang="en-US" dirty="0" smtClean="0"/>
              <a:t>September 2010</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1185863" y="698500"/>
            <a:ext cx="4652962" cy="3489325"/>
          </a:xfrm>
          <a:ln/>
        </p:spPr>
      </p:sp>
      <p:sp>
        <p:nvSpPr>
          <p:cNvPr id="27651" name="Notes Placeholder 2"/>
          <p:cNvSpPr>
            <a:spLocks noGrp="1"/>
          </p:cNvSpPr>
          <p:nvPr>
            <p:ph type="body" idx="1"/>
          </p:nvPr>
        </p:nvSpPr>
        <p:spPr>
          <a:noFill/>
          <a:ln/>
        </p:spPr>
        <p:txBody>
          <a:bodyPr/>
          <a:lstStyle/>
          <a:p>
            <a:endParaRPr lang="en-US" sz="1400" dirty="0" smtClean="0">
              <a:cs typeface="Arial" charset="0"/>
            </a:endParaRPr>
          </a:p>
        </p:txBody>
      </p:sp>
      <p:sp>
        <p:nvSpPr>
          <p:cNvPr id="27652" name="Slide Number Placeholder 3"/>
          <p:cNvSpPr>
            <a:spLocks noGrp="1"/>
          </p:cNvSpPr>
          <p:nvPr>
            <p:ph type="sldNum" sz="quarter" idx="5"/>
          </p:nvPr>
        </p:nvSpPr>
        <p:spPr>
          <a:noFill/>
        </p:spPr>
        <p:txBody>
          <a:bodyPr/>
          <a:lstStyle/>
          <a:p>
            <a:fld id="{B571F096-86B1-4696-A791-58F7174784A7}" type="slidenum">
              <a:rPr lang="en-US" smtClean="0"/>
              <a:pPr/>
              <a:t>4</a:t>
            </a:fld>
            <a:endParaRPr lang="en-US" dirty="0" smtClean="0"/>
          </a:p>
        </p:txBody>
      </p:sp>
      <p:sp>
        <p:nvSpPr>
          <p:cNvPr id="6" name="Date Placeholder 5"/>
          <p:cNvSpPr>
            <a:spLocks noGrp="1"/>
          </p:cNvSpPr>
          <p:nvPr>
            <p:ph type="dt" idx="10"/>
          </p:nvPr>
        </p:nvSpPr>
        <p:spPr/>
        <p:txBody>
          <a:bodyPr/>
          <a:lstStyle/>
          <a:p>
            <a:pPr>
              <a:defRPr/>
            </a:pPr>
            <a:r>
              <a:rPr lang="en-US" dirty="0" smtClean="0"/>
              <a:t>September 2010</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5" name="Slide Number Placeholder 4"/>
          <p:cNvSpPr>
            <a:spLocks noGrp="1"/>
          </p:cNvSpPr>
          <p:nvPr>
            <p:ph type="sldNum" sz="quarter" idx="11"/>
          </p:nvPr>
        </p:nvSpPr>
        <p:spPr/>
        <p:txBody>
          <a:bodyPr/>
          <a:lstStyle/>
          <a:p>
            <a:pPr>
              <a:defRPr/>
            </a:pPr>
            <a:fld id="{AECB1090-02C2-4886-90F0-C810C724BA5A}" type="slidenum">
              <a:rPr lang="en-US" smtClean="0"/>
              <a:pPr>
                <a:defRPr/>
              </a:pPr>
              <a:t>10</a:t>
            </a:fld>
            <a:endParaRPr lang="en-US" dirty="0"/>
          </a:p>
        </p:txBody>
      </p:sp>
      <p:sp>
        <p:nvSpPr>
          <p:cNvPr id="6" name="Date Placeholder 5"/>
          <p:cNvSpPr>
            <a:spLocks noGrp="1"/>
          </p:cNvSpPr>
          <p:nvPr>
            <p:ph type="dt" idx="12"/>
          </p:nvPr>
        </p:nvSpPr>
        <p:spPr/>
        <p:txBody>
          <a:bodyPr/>
          <a:lstStyle/>
          <a:p>
            <a:pPr>
              <a:defRPr/>
            </a:pPr>
            <a:r>
              <a:rPr lang="en-US" dirty="0" smtClean="0"/>
              <a:t>September 2010</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r>
              <a:rPr lang="en-US" dirty="0" smtClean="0"/>
              <a:t>April 2010</a:t>
            </a:r>
            <a:endParaRPr lang="en-US" dirty="0"/>
          </a:p>
        </p:txBody>
      </p:sp>
      <p:sp>
        <p:nvSpPr>
          <p:cNvPr id="5" name="Slide Number Placeholder 4"/>
          <p:cNvSpPr>
            <a:spLocks noGrp="1"/>
          </p:cNvSpPr>
          <p:nvPr>
            <p:ph type="sldNum" sz="quarter" idx="11"/>
          </p:nvPr>
        </p:nvSpPr>
        <p:spPr/>
        <p:txBody>
          <a:bodyPr/>
          <a:lstStyle/>
          <a:p>
            <a:pPr>
              <a:defRPr/>
            </a:pPr>
            <a:fld id="{AECB1090-02C2-4886-90F0-C810C724BA5A}" type="slidenum">
              <a:rPr lang="en-US" smtClean="0"/>
              <a:pPr>
                <a:defRPr/>
              </a:pPr>
              <a:t>11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pPr>
              <a:defRPr/>
            </a:pPr>
            <a:r>
              <a:rPr lang="en-US" dirty="0" smtClean="0"/>
              <a:t>April 2010</a:t>
            </a:r>
            <a:endParaRPr lang="en-US" dirty="0"/>
          </a:p>
        </p:txBody>
      </p:sp>
      <p:sp>
        <p:nvSpPr>
          <p:cNvPr id="5" name="Slide Number Placeholder 4"/>
          <p:cNvSpPr>
            <a:spLocks noGrp="1"/>
          </p:cNvSpPr>
          <p:nvPr>
            <p:ph type="sldNum" sz="quarter" idx="11"/>
          </p:nvPr>
        </p:nvSpPr>
        <p:spPr/>
        <p:txBody>
          <a:bodyPr/>
          <a:lstStyle/>
          <a:p>
            <a:pPr>
              <a:defRPr/>
            </a:pPr>
            <a:fld id="{AECB1090-02C2-4886-90F0-C810C724BA5A}" type="slidenum">
              <a:rPr lang="en-US" smtClean="0"/>
              <a:pPr>
                <a:defRPr/>
              </a:pPr>
              <a:t>13</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CB1090-02C2-4886-90F0-C810C724BA5A}" type="slidenum">
              <a:rPr lang="en-US" smtClean="0"/>
              <a:pPr>
                <a:defRPr/>
              </a:pPr>
              <a:t>26</a:t>
            </a:fld>
            <a:endParaRPr lang="en-US" dirty="0"/>
          </a:p>
        </p:txBody>
      </p:sp>
      <p:sp>
        <p:nvSpPr>
          <p:cNvPr id="5" name="Date Placeholder 4"/>
          <p:cNvSpPr>
            <a:spLocks noGrp="1"/>
          </p:cNvSpPr>
          <p:nvPr>
            <p:ph type="dt" idx="11"/>
          </p:nvPr>
        </p:nvSpPr>
        <p:spPr/>
        <p:txBody>
          <a:bodyPr/>
          <a:lstStyle/>
          <a:p>
            <a:pPr>
              <a:defRPr/>
            </a:pPr>
            <a:r>
              <a:rPr lang="en-US" dirty="0" smtClean="0"/>
              <a:t>September 2010</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CB1090-02C2-4886-90F0-C810C724BA5A}" type="slidenum">
              <a:rPr lang="en-US" smtClean="0"/>
              <a:pPr>
                <a:defRPr/>
              </a:pPr>
              <a:t>27</a:t>
            </a:fld>
            <a:endParaRPr lang="en-US" dirty="0"/>
          </a:p>
        </p:txBody>
      </p:sp>
      <p:sp>
        <p:nvSpPr>
          <p:cNvPr id="5" name="Date Placeholder 4"/>
          <p:cNvSpPr>
            <a:spLocks noGrp="1"/>
          </p:cNvSpPr>
          <p:nvPr>
            <p:ph type="dt" idx="11"/>
          </p:nvPr>
        </p:nvSpPr>
        <p:spPr/>
        <p:txBody>
          <a:bodyPr/>
          <a:lstStyle/>
          <a:p>
            <a:pPr>
              <a:defRPr/>
            </a:pPr>
            <a:r>
              <a:rPr lang="en-US" dirty="0" smtClean="0"/>
              <a:t>September 2010</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CB1090-02C2-4886-90F0-C810C724BA5A}" type="slidenum">
              <a:rPr lang="en-US" smtClean="0"/>
              <a:pPr>
                <a:defRPr/>
              </a:pPr>
              <a:t>28</a:t>
            </a:fld>
            <a:endParaRPr lang="en-US" dirty="0"/>
          </a:p>
        </p:txBody>
      </p:sp>
      <p:sp>
        <p:nvSpPr>
          <p:cNvPr id="5" name="Date Placeholder 4"/>
          <p:cNvSpPr>
            <a:spLocks noGrp="1"/>
          </p:cNvSpPr>
          <p:nvPr>
            <p:ph type="dt" idx="11"/>
          </p:nvPr>
        </p:nvSpPr>
        <p:spPr/>
        <p:txBody>
          <a:bodyPr/>
          <a:lstStyle/>
          <a:p>
            <a:pPr>
              <a:defRPr/>
            </a:pPr>
            <a:r>
              <a:rPr lang="en-US" dirty="0" smtClean="0"/>
              <a:t>September 2010</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5863" y="698500"/>
            <a:ext cx="4652962" cy="34893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ECB1090-02C2-4886-90F0-C810C724BA5A}" type="slidenum">
              <a:rPr lang="en-US" smtClean="0"/>
              <a:pPr>
                <a:defRPr/>
              </a:pPr>
              <a:t>29</a:t>
            </a:fld>
            <a:endParaRPr lang="en-US" dirty="0"/>
          </a:p>
        </p:txBody>
      </p:sp>
      <p:sp>
        <p:nvSpPr>
          <p:cNvPr id="5" name="Date Placeholder 4"/>
          <p:cNvSpPr>
            <a:spLocks noGrp="1"/>
          </p:cNvSpPr>
          <p:nvPr>
            <p:ph type="dt" idx="11"/>
          </p:nvPr>
        </p:nvSpPr>
        <p:spPr/>
        <p:txBody>
          <a:bodyPr/>
          <a:lstStyle/>
          <a:p>
            <a:pPr>
              <a:defRPr/>
            </a:pPr>
            <a:r>
              <a:rPr lang="en-US" dirty="0" smtClean="0"/>
              <a:t>September 2010</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A6ED95D-000F-4E3E-B188-10B8C019F434}" type="datetime1">
              <a:rPr lang="en-US" smtClean="0"/>
              <a:pPr/>
              <a:t>10/22/2014</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5DEFD2-F822-49F9-8C6F-B93C764ED773}" type="datetime1">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CA5A59-D978-4992-B7E9-A66B2D9FEC26}" type="datetime1">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F8BF33-68FD-4F42-B130-FF176A34BD3A}" type="datetime1">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E33E47-0D41-4113-96E2-FCF093E06309}" type="datetime1">
              <a:rPr lang="en-US" smtClean="0"/>
              <a:pPr/>
              <a:t>10/22/2014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D4686F4-FFED-4052-9988-54968F9E2548}" type="datetime1">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8F39961-491A-412F-B0E1-BD88E0D0253F}" type="datetime1">
              <a:rPr lang="en-US" smtClean="0"/>
              <a:pPr/>
              <a:t>10/22/2014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EBFEAA-67EB-4E69-9B2B-E35BA56AD441}" type="datetime1">
              <a:rPr lang="en-US" smtClean="0"/>
              <a:pPr/>
              <a:t>10/22/2014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77E133-DC65-429F-8BA4-128DEB57E7C8}" type="datetime1">
              <a:rPr lang="en-US" smtClean="0"/>
              <a:pPr/>
              <a:t>10/22/2014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A621150-F282-421A-8EB8-10277D62D4C5}" type="datetime1">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B25BED-CB2C-4EA6-A476-64D9EFCC272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23D386F-A182-46AA-85E7-88A2F2ED8143}" type="datetime1">
              <a:rPr lang="en-US" smtClean="0"/>
              <a:pPr/>
              <a:t>10/22/2014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1EB25BED-CB2C-4EA6-A476-64D9EFCC272D}"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DCB031-9154-4C74-A948-83F194BE5F30}" type="datetime1">
              <a:rPr lang="en-US" smtClean="0"/>
              <a:pPr/>
              <a:t>10/22/2014</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EB25BED-CB2C-4EA6-A476-64D9EFCC272D}"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1"/>
            <a:ext cx="8229600" cy="209550"/>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457200" y="990602"/>
            <a:ext cx="8229600" cy="5334000"/>
          </a:xfrm>
        </p:spPr>
        <p:txBody>
          <a:bodyPr/>
          <a:lstStyle/>
          <a:p>
            <a:pPr algn="ctr">
              <a:buNone/>
              <a:defRPr/>
            </a:pPr>
            <a:endParaRPr lang="en-US" sz="4000" b="1" dirty="0" smtClean="0">
              <a:effectLst>
                <a:outerShdw blurRad="38100" dist="38100" dir="2700000" algn="tl">
                  <a:srgbClr val="000000">
                    <a:alpha val="43137"/>
                  </a:srgbClr>
                </a:outerShdw>
              </a:effectLst>
              <a:latin typeface="Arial" pitchFamily="34" charset="0"/>
              <a:cs typeface="Arial" pitchFamily="34" charset="0"/>
            </a:endParaRPr>
          </a:p>
          <a:p>
            <a:pPr algn="ctr">
              <a:buNone/>
              <a:defRPr/>
            </a:pPr>
            <a:r>
              <a:rPr lang="en-US" sz="4400" b="1" dirty="0" smtClean="0">
                <a:effectLst>
                  <a:outerShdw blurRad="38100" dist="38100" dir="2700000" algn="tl">
                    <a:srgbClr val="000000">
                      <a:alpha val="43137"/>
                    </a:srgbClr>
                  </a:outerShdw>
                </a:effectLst>
                <a:latin typeface="Arial" pitchFamily="34" charset="0"/>
                <a:cs typeface="Arial" pitchFamily="34" charset="0"/>
              </a:rPr>
              <a:t>Missouri</a:t>
            </a:r>
          </a:p>
          <a:p>
            <a:pPr algn="ctr">
              <a:buNone/>
              <a:defRPr/>
            </a:pPr>
            <a:r>
              <a:rPr lang="en-US" sz="4400" b="1" dirty="0" smtClean="0">
                <a:effectLst>
                  <a:outerShdw blurRad="38100" dist="38100" dir="2700000" algn="tl">
                    <a:srgbClr val="000000">
                      <a:alpha val="43137"/>
                    </a:srgbClr>
                  </a:outerShdw>
                </a:effectLst>
                <a:latin typeface="Arial" pitchFamily="34" charset="0"/>
                <a:cs typeface="Arial" pitchFamily="34" charset="0"/>
              </a:rPr>
              <a:t>Fiscal Update</a:t>
            </a:r>
          </a:p>
          <a:p>
            <a:pPr algn="ctr">
              <a:buNone/>
              <a:defRPr/>
            </a:pPr>
            <a:r>
              <a:rPr lang="en-US" sz="2800" b="1" dirty="0" smtClean="0">
                <a:effectLst>
                  <a:outerShdw blurRad="38100" dist="38100" dir="2700000" algn="tl">
                    <a:srgbClr val="000000">
                      <a:alpha val="43137"/>
                    </a:srgbClr>
                  </a:outerShdw>
                </a:effectLst>
                <a:latin typeface="Arial" pitchFamily="34" charset="0"/>
                <a:cs typeface="Arial" pitchFamily="34" charset="0"/>
              </a:rPr>
              <a:t> </a:t>
            </a:r>
          </a:p>
          <a:p>
            <a:pPr algn="ctr">
              <a:buNone/>
              <a:defRPr/>
            </a:pPr>
            <a:r>
              <a:rPr lang="en-US" sz="2800" b="1" dirty="0" smtClean="0">
                <a:effectLst>
                  <a:outerShdw blurRad="38100" dist="38100" dir="2700000" algn="tl">
                    <a:srgbClr val="000000">
                      <a:alpha val="43137"/>
                    </a:srgbClr>
                  </a:outerShdw>
                </a:effectLst>
                <a:latin typeface="Arial" pitchFamily="34" charset="0"/>
                <a:cs typeface="Arial" pitchFamily="34" charset="0"/>
              </a:rPr>
              <a:t> </a:t>
            </a:r>
          </a:p>
          <a:p>
            <a:pPr algn="ctr">
              <a:buNone/>
              <a:defRPr/>
            </a:pPr>
            <a:r>
              <a:rPr lang="en-US" sz="2800" b="1" dirty="0" smtClean="0">
                <a:effectLst>
                  <a:outerShdw blurRad="38100" dist="38100" dir="2700000" algn="tl">
                    <a:srgbClr val="000000">
                      <a:alpha val="43137"/>
                    </a:srgbClr>
                  </a:outerShdw>
                </a:effectLst>
                <a:latin typeface="Arial" pitchFamily="34" charset="0"/>
                <a:cs typeface="Arial" pitchFamily="34" charset="0"/>
              </a:rPr>
              <a:t>September 2014</a:t>
            </a:r>
          </a:p>
          <a:p>
            <a:pPr algn="ctr">
              <a:buNone/>
              <a:defRPr/>
            </a:pPr>
            <a:endParaRPr lang="en-US" sz="2800" b="1" dirty="0" smtClean="0">
              <a:effectLst>
                <a:outerShdw blurRad="38100" dist="38100" dir="2700000" algn="tl">
                  <a:srgbClr val="000000">
                    <a:alpha val="43137"/>
                  </a:srgbClr>
                </a:outerShdw>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EB25BED-CB2C-4EA6-A476-64D9EFCC272D}"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10</a:t>
            </a:fld>
            <a:endParaRPr lang="en-US" dirty="0"/>
          </a:p>
        </p:txBody>
      </p:sp>
      <p:sp>
        <p:nvSpPr>
          <p:cNvPr id="6" name="TextBox 5"/>
          <p:cNvSpPr txBox="1"/>
          <p:nvPr/>
        </p:nvSpPr>
        <p:spPr>
          <a:xfrm>
            <a:off x="3429000" y="1383268"/>
            <a:ext cx="2362200" cy="369332"/>
          </a:xfrm>
          <a:prstGeom prst="rect">
            <a:avLst/>
          </a:prstGeom>
          <a:noFill/>
        </p:spPr>
        <p:txBody>
          <a:bodyPr wrap="square" rtlCol="0">
            <a:spAutoFit/>
          </a:bodyPr>
          <a:lstStyle/>
          <a:p>
            <a:pPr algn="ctr"/>
            <a:r>
              <a:rPr lang="en-US" b="1" dirty="0" smtClean="0">
                <a:latin typeface="Arial" pitchFamily="34" charset="0"/>
                <a:cs typeface="Arial" pitchFamily="34" charset="0"/>
              </a:rPr>
              <a:t>Total  $8,003.3</a:t>
            </a:r>
            <a:endParaRPr lang="en-US" b="1" dirty="0">
              <a:latin typeface="Arial" pitchFamily="34" charset="0"/>
              <a:cs typeface="Arial" pitchFamily="34" charset="0"/>
            </a:endParaRPr>
          </a:p>
        </p:txBody>
      </p:sp>
      <p:sp>
        <p:nvSpPr>
          <p:cNvPr id="7" name="TextBox 6"/>
          <p:cNvSpPr txBox="1"/>
          <p:nvPr/>
        </p:nvSpPr>
        <p:spPr>
          <a:xfrm>
            <a:off x="609600" y="663714"/>
            <a:ext cx="8077200" cy="707886"/>
          </a:xfrm>
          <a:prstGeom prst="rect">
            <a:avLst/>
          </a:prstGeom>
          <a:noFill/>
        </p:spPr>
        <p:txBody>
          <a:bodyPr wrap="square" rtlCol="0">
            <a:spAutoFit/>
          </a:bodyPr>
          <a:lstStyle/>
          <a:p>
            <a:pPr algn="ctr"/>
            <a:r>
              <a:rPr lang="en-US" sz="2400" b="1" dirty="0" smtClean="0">
                <a:latin typeface="Arial" pitchFamily="34" charset="0"/>
                <a:cs typeface="Arial" pitchFamily="34" charset="0"/>
              </a:rPr>
              <a:t>FY 2014 NET GENERAL REVENUE COLLECTIONS</a:t>
            </a:r>
          </a:p>
          <a:p>
            <a:pPr algn="ctr"/>
            <a:r>
              <a:rPr lang="en-US" sz="1600" dirty="0" smtClean="0">
                <a:latin typeface="Arial" pitchFamily="34" charset="0"/>
                <a:cs typeface="Arial" pitchFamily="34" charset="0"/>
              </a:rPr>
              <a:t>($ in millions)</a:t>
            </a:r>
            <a:endParaRPr lang="en-US" sz="1600" dirty="0">
              <a:latin typeface="Arial" pitchFamily="34" charset="0"/>
              <a:cs typeface="Arial" pitchFamily="34" charset="0"/>
            </a:endParaRPr>
          </a:p>
        </p:txBody>
      </p:sp>
      <p:graphicFrame>
        <p:nvGraphicFramePr>
          <p:cNvPr id="8" name="Chart 7"/>
          <p:cNvGraphicFramePr/>
          <p:nvPr/>
        </p:nvGraphicFramePr>
        <p:xfrm>
          <a:off x="762000" y="1828800"/>
          <a:ext cx="73152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685800" y="6248400"/>
            <a:ext cx="7467600" cy="307777"/>
          </a:xfrm>
          <a:prstGeom prst="rect">
            <a:avLst/>
          </a:prstGeom>
          <a:noFill/>
        </p:spPr>
        <p:txBody>
          <a:bodyPr wrap="square" rtlCol="0">
            <a:spAutoFit/>
          </a:bodyPr>
          <a:lstStyle/>
          <a:p>
            <a:r>
              <a:rPr lang="en-US" sz="1400" dirty="0" smtClean="0"/>
              <a:t> </a:t>
            </a:r>
            <a:endParaRPr lang="en-US"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457200" y="1447800"/>
          <a:ext cx="7848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2"/>
          </p:nvPr>
        </p:nvSpPr>
        <p:spPr/>
        <p:txBody>
          <a:bodyPr/>
          <a:lstStyle/>
          <a:p>
            <a:fld id="{1EB25BED-CB2C-4EA6-A476-64D9EFCC272D}" type="slidenum">
              <a:rPr lang="en-US" smtClean="0"/>
              <a:pPr/>
              <a:t>11</a:t>
            </a:fld>
            <a:endParaRPr lang="en-US" dirty="0"/>
          </a:p>
        </p:txBody>
      </p:sp>
      <p:sp>
        <p:nvSpPr>
          <p:cNvPr id="5" name="TextBox 4"/>
          <p:cNvSpPr txBox="1"/>
          <p:nvPr/>
        </p:nvSpPr>
        <p:spPr>
          <a:xfrm>
            <a:off x="0" y="634425"/>
            <a:ext cx="9144000" cy="584775"/>
          </a:xfrm>
          <a:prstGeom prst="rect">
            <a:avLst/>
          </a:prstGeom>
          <a:noFill/>
        </p:spPr>
        <p:txBody>
          <a:bodyPr wrap="square" rtlCol="0">
            <a:spAutoFit/>
          </a:bodyPr>
          <a:lstStyle/>
          <a:p>
            <a:pPr algn="ctr"/>
            <a:r>
              <a:rPr lang="en-US" sz="3200" b="1" dirty="0" smtClean="0">
                <a:latin typeface="Arial" pitchFamily="34" charset="0"/>
                <a:cs typeface="Arial" pitchFamily="34" charset="0"/>
              </a:rPr>
              <a:t>MO General Revenue Collections</a:t>
            </a:r>
            <a:endParaRPr lang="en-US" sz="3200" b="1" dirty="0">
              <a:latin typeface="Arial" pitchFamily="34" charset="0"/>
              <a:cs typeface="Arial" pitchFamily="34" charset="0"/>
            </a:endParaRPr>
          </a:p>
        </p:txBody>
      </p:sp>
      <p:sp>
        <p:nvSpPr>
          <p:cNvPr id="8" name="TextBox 7"/>
          <p:cNvSpPr txBox="1"/>
          <p:nvPr/>
        </p:nvSpPr>
        <p:spPr>
          <a:xfrm>
            <a:off x="1066800" y="6248400"/>
            <a:ext cx="3429000" cy="369332"/>
          </a:xfrm>
          <a:prstGeom prst="rect">
            <a:avLst/>
          </a:prstGeom>
          <a:noFill/>
        </p:spPr>
        <p:txBody>
          <a:bodyPr wrap="square" rtlCol="0">
            <a:spAutoFit/>
          </a:bodyPr>
          <a:lstStyle/>
          <a:p>
            <a:r>
              <a:rPr lang="en-US" dirty="0" smtClean="0">
                <a:latin typeface="Arial" pitchFamily="34" charset="0"/>
                <a:cs typeface="Arial" pitchFamily="34" charset="0"/>
              </a:rPr>
              <a:t>Typical Growth assumes 3½%.</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a:bodyPr>
          <a:lstStyle/>
          <a:p>
            <a:pPr algn="ctr"/>
            <a:r>
              <a:rPr lang="en-US" sz="3200" b="1" dirty="0" smtClean="0">
                <a:solidFill>
                  <a:schemeClr val="tx1"/>
                </a:solidFill>
                <a:latin typeface="Arial" pitchFamily="34" charset="0"/>
                <a:cs typeface="Arial" pitchFamily="34" charset="0"/>
              </a:rPr>
              <a:t>General Revenue as % of Personal Income</a:t>
            </a:r>
            <a:endParaRPr lang="en-US" sz="3200" b="1" dirty="0">
              <a:solidFill>
                <a:schemeClr val="tx1"/>
              </a:solidFill>
              <a:latin typeface="Arial" pitchFamily="34" charset="0"/>
              <a:cs typeface="Arial" pitchFamily="34" charset="0"/>
            </a:endParaRPr>
          </a:p>
        </p:txBody>
      </p:sp>
      <p:graphicFrame>
        <p:nvGraphicFramePr>
          <p:cNvPr id="4" name="Content Placeholder 3"/>
          <p:cNvGraphicFramePr>
            <a:graphicFrameLocks noGrp="1"/>
          </p:cNvGraphicFramePr>
          <p:nvPr>
            <p:ph idx="1"/>
          </p:nvPr>
        </p:nvGraphicFramePr>
        <p:xfrm>
          <a:off x="457200" y="1600200"/>
          <a:ext cx="8229600" cy="5029199"/>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EB25BED-CB2C-4EA6-A476-64D9EFCC272D}" type="slidenum">
              <a:rPr lang="en-US" smtClean="0"/>
              <a:pPr/>
              <a:t>12</a:t>
            </a:fld>
            <a:endParaRPr lang="en-US" dirty="0"/>
          </a:p>
        </p:txBody>
      </p:sp>
      <p:sp>
        <p:nvSpPr>
          <p:cNvPr id="5" name="TextBox 4"/>
          <p:cNvSpPr txBox="1"/>
          <p:nvPr/>
        </p:nvSpPr>
        <p:spPr>
          <a:xfrm>
            <a:off x="304800" y="6477000"/>
            <a:ext cx="8686800" cy="276999"/>
          </a:xfrm>
          <a:prstGeom prst="rect">
            <a:avLst/>
          </a:prstGeom>
          <a:noFill/>
        </p:spPr>
        <p:txBody>
          <a:bodyPr wrap="square" rtlCol="0">
            <a:spAutoFit/>
          </a:bodyPr>
          <a:lstStyle/>
          <a:p>
            <a:r>
              <a:rPr lang="en-US" sz="1200" dirty="0" smtClean="0"/>
              <a:t>.</a:t>
            </a:r>
            <a:endParaRPr lang="en-US" sz="1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609600" y="533400"/>
          <a:ext cx="7848600" cy="55626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981200" y="1752600"/>
            <a:ext cx="2057400" cy="307777"/>
          </a:xfrm>
          <a:prstGeom prst="rect">
            <a:avLst/>
          </a:prstGeom>
          <a:noFill/>
        </p:spPr>
        <p:txBody>
          <a:bodyPr wrap="square" rtlCol="0">
            <a:spAutoFit/>
          </a:bodyPr>
          <a:lstStyle/>
          <a:p>
            <a:r>
              <a:rPr lang="en-US" sz="1400" i="1" dirty="0" smtClean="0">
                <a:solidFill>
                  <a:schemeClr val="bg1"/>
                </a:solidFill>
              </a:rPr>
              <a:t>Figures in millions</a:t>
            </a:r>
            <a:endParaRPr lang="en-US" sz="1400" i="1" dirty="0">
              <a:solidFill>
                <a:schemeClr val="bg1"/>
              </a:solidFill>
            </a:endParaRPr>
          </a:p>
        </p:txBody>
      </p:sp>
      <p:sp>
        <p:nvSpPr>
          <p:cNvPr id="7" name="Slide Number Placeholder 6"/>
          <p:cNvSpPr>
            <a:spLocks noGrp="1"/>
          </p:cNvSpPr>
          <p:nvPr>
            <p:ph type="sldNum" sz="quarter" idx="12"/>
          </p:nvPr>
        </p:nvSpPr>
        <p:spPr/>
        <p:txBody>
          <a:bodyPr/>
          <a:lstStyle/>
          <a:p>
            <a:pPr>
              <a:defRPr/>
            </a:pPr>
            <a:fld id="{316179EE-67FE-4269-9B11-3FDBE548FABE}" type="slidenum">
              <a:rPr lang="en-US" smtClean="0">
                <a:solidFill>
                  <a:schemeClr val="tx1"/>
                </a:solidFill>
              </a:rPr>
              <a:pPr>
                <a:defRPr/>
              </a:pPr>
              <a:t>13</a:t>
            </a:fld>
            <a:endParaRPr lang="en-US"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856488"/>
          </a:xfrm>
        </p:spPr>
        <p:txBody>
          <a:bodyPr>
            <a:normAutofit/>
          </a:bodyPr>
          <a:lstStyle/>
          <a:p>
            <a:pPr algn="ctr"/>
            <a:r>
              <a:rPr lang="en-US" sz="3600" b="1" dirty="0" smtClean="0">
                <a:solidFill>
                  <a:schemeClr val="tx1"/>
                </a:solidFill>
                <a:latin typeface="Arial" pitchFamily="34" charset="0"/>
                <a:cs typeface="Arial" pitchFamily="34" charset="0"/>
              </a:rPr>
              <a:t>State Spending Update</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57200" y="1676400"/>
            <a:ext cx="8229600" cy="4419600"/>
          </a:xfrm>
        </p:spPr>
        <p:txBody>
          <a:bodyPr>
            <a:normAutofit fontScale="92500" lnSpcReduction="20000"/>
          </a:bodyPr>
          <a:lstStyle/>
          <a:p>
            <a:pPr>
              <a:buNone/>
            </a:pPr>
            <a:endParaRPr lang="en-US" dirty="0" smtClean="0">
              <a:latin typeface="Arial" pitchFamily="34" charset="0"/>
              <a:cs typeface="Arial" pitchFamily="34" charset="0"/>
            </a:endParaRPr>
          </a:p>
          <a:p>
            <a:r>
              <a:rPr lang="en-US" sz="3200" dirty="0" smtClean="0">
                <a:latin typeface="Arial" pitchFamily="34" charset="0"/>
                <a:cs typeface="Arial" pitchFamily="34" charset="0"/>
              </a:rPr>
              <a:t>The Overall Spending Pie</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DESE appropriations</a:t>
            </a:r>
          </a:p>
          <a:p>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DHE appropriations</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Summary of Savings</a:t>
            </a:r>
          </a:p>
          <a:p>
            <a:pPr>
              <a:buNone/>
            </a:pPr>
            <a:r>
              <a:rPr lang="en-US" sz="3200" dirty="0" smtClean="0">
                <a:latin typeface="Arial" pitchFamily="34" charset="0"/>
                <a:cs typeface="Arial" pitchFamily="34" charset="0"/>
              </a:rPr>
              <a:t> </a:t>
            </a:r>
            <a:endParaRPr lang="en-US" sz="32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EB25BED-CB2C-4EA6-A476-64D9EFCC272D}"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2014 General Revenue Operating Budget </a:t>
            </a:r>
          </a:p>
          <a:p>
            <a:pPr algn="ctr"/>
            <a:r>
              <a:rPr lang="en-US" sz="2400" dirty="0" smtClean="0">
                <a:latin typeface="Arial" pitchFamily="34" charset="0"/>
                <a:cs typeface="Arial" pitchFamily="34" charset="0"/>
              </a:rPr>
              <a:t>Total Appropriations  $8.28 Billion</a:t>
            </a:r>
          </a:p>
          <a:p>
            <a:pPr algn="ctr"/>
            <a:endParaRPr lang="en-US" sz="1600" dirty="0">
              <a:latin typeface="Arial" pitchFamily="34" charset="0"/>
              <a:cs typeface="Arial" pitchFamily="34" charset="0"/>
            </a:endParaRPr>
          </a:p>
        </p:txBody>
      </p:sp>
      <p:graphicFrame>
        <p:nvGraphicFramePr>
          <p:cNvPr id="5" name="Chart 4"/>
          <p:cNvGraphicFramePr>
            <a:graphicFrameLocks/>
          </p:cNvGraphicFramePr>
          <p:nvPr/>
        </p:nvGraphicFramePr>
        <p:xfrm>
          <a:off x="609600" y="1828800"/>
          <a:ext cx="8229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EB25BED-CB2C-4EA6-A476-64D9EFCC272D}"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2015 General Revenue Operating Budget </a:t>
            </a:r>
          </a:p>
          <a:p>
            <a:pPr algn="ctr"/>
            <a:r>
              <a:rPr lang="en-US" sz="2400" dirty="0" smtClean="0">
                <a:latin typeface="Arial" pitchFamily="34" charset="0"/>
                <a:cs typeface="Arial" pitchFamily="34" charset="0"/>
              </a:rPr>
              <a:t>Total Appropriations  $8.70 Billion</a:t>
            </a:r>
          </a:p>
          <a:p>
            <a:pPr algn="ctr"/>
            <a:endParaRPr lang="en-US" sz="1600" dirty="0">
              <a:latin typeface="Arial" pitchFamily="34" charset="0"/>
              <a:cs typeface="Arial" pitchFamily="34" charset="0"/>
            </a:endParaRPr>
          </a:p>
        </p:txBody>
      </p:sp>
      <p:graphicFrame>
        <p:nvGraphicFramePr>
          <p:cNvPr id="5" name="Chart 4"/>
          <p:cNvGraphicFramePr>
            <a:graphicFrameLocks/>
          </p:cNvGraphicFramePr>
          <p:nvPr/>
        </p:nvGraphicFramePr>
        <p:xfrm>
          <a:off x="609600" y="1752600"/>
          <a:ext cx="8229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EB25BED-CB2C-4EA6-A476-64D9EFCC272D}"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305800" cy="972312"/>
          </a:xfrm>
        </p:spPr>
        <p:txBody>
          <a:bodyPr>
            <a:normAutofit/>
          </a:bodyPr>
          <a:lstStyle/>
          <a:p>
            <a:pPr algn="ctr"/>
            <a:r>
              <a:rPr lang="en-US" sz="3200" b="1" dirty="0" smtClean="0">
                <a:solidFill>
                  <a:schemeClr val="tx1"/>
                </a:solidFill>
                <a:latin typeface="Arial" pitchFamily="34" charset="0"/>
                <a:cs typeface="Arial" pitchFamily="34" charset="0"/>
              </a:rPr>
              <a:t>FY 2014 Operating Budget</a:t>
            </a:r>
            <a:r>
              <a:rPr lang="en-US" sz="3600" b="1" dirty="0" smtClean="0">
                <a:solidFill>
                  <a:schemeClr val="tx1"/>
                </a:solidFill>
              </a:rPr>
              <a:t/>
            </a:r>
            <a:br>
              <a:rPr lang="en-US" sz="3600" b="1" dirty="0" smtClean="0">
                <a:solidFill>
                  <a:schemeClr val="tx1"/>
                </a:solidFill>
              </a:rPr>
            </a:br>
            <a:r>
              <a:rPr lang="en-US" sz="2400" dirty="0" smtClean="0">
                <a:solidFill>
                  <a:schemeClr val="tx1"/>
                </a:solidFill>
                <a:latin typeface="Arial" pitchFamily="34" charset="0"/>
                <a:cs typeface="Arial" pitchFamily="34" charset="0"/>
              </a:rPr>
              <a:t>Total Appropriations $24.8 Billion</a:t>
            </a:r>
            <a:endParaRPr lang="en-US" sz="2400" dirty="0">
              <a:solidFill>
                <a:schemeClr val="tx1"/>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1EB25BED-CB2C-4EA6-A476-64D9EFCC272D}" type="slidenum">
              <a:rPr lang="en-US" smtClean="0"/>
              <a:pPr/>
              <a:t>17</a:t>
            </a:fld>
            <a:endParaRPr lang="en-US" dirty="0"/>
          </a:p>
        </p:txBody>
      </p:sp>
      <p:graphicFrame>
        <p:nvGraphicFramePr>
          <p:cNvPr id="6" name="Chart 5"/>
          <p:cNvGraphicFramePr/>
          <p:nvPr/>
        </p:nvGraphicFramePr>
        <p:xfrm>
          <a:off x="685800" y="1828800"/>
          <a:ext cx="7848600" cy="4419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305800" cy="1048512"/>
          </a:xfrm>
        </p:spPr>
        <p:txBody>
          <a:bodyPr>
            <a:normAutofit/>
          </a:bodyPr>
          <a:lstStyle/>
          <a:p>
            <a:pPr algn="ctr"/>
            <a:r>
              <a:rPr lang="en-US" sz="3200" b="1" dirty="0" smtClean="0">
                <a:solidFill>
                  <a:schemeClr val="tx1"/>
                </a:solidFill>
                <a:latin typeface="Arial" pitchFamily="34" charset="0"/>
                <a:cs typeface="Arial" pitchFamily="34" charset="0"/>
              </a:rPr>
              <a:t>FY 2015 Operating Budget</a:t>
            </a:r>
            <a:br>
              <a:rPr lang="en-US" sz="3200" b="1" dirty="0" smtClean="0">
                <a:solidFill>
                  <a:schemeClr val="tx1"/>
                </a:solidFill>
                <a:latin typeface="Arial" pitchFamily="34" charset="0"/>
                <a:cs typeface="Arial" pitchFamily="34" charset="0"/>
              </a:rPr>
            </a:br>
            <a:r>
              <a:rPr lang="en-US" sz="2400" dirty="0" smtClean="0">
                <a:solidFill>
                  <a:schemeClr val="tx1"/>
                </a:solidFill>
                <a:latin typeface="Arial" pitchFamily="34" charset="0"/>
                <a:cs typeface="Arial" pitchFamily="34" charset="0"/>
              </a:rPr>
              <a:t>Total Appropriations $26.2 Billion</a:t>
            </a:r>
            <a:endParaRPr lang="en-US" sz="3200" b="1" dirty="0">
              <a:solidFill>
                <a:schemeClr val="tx1"/>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1EB25BED-CB2C-4EA6-A476-64D9EFCC272D}" type="slidenum">
              <a:rPr lang="en-US" smtClean="0"/>
              <a:pPr/>
              <a:t>18</a:t>
            </a:fld>
            <a:endParaRPr lang="en-US" dirty="0"/>
          </a:p>
        </p:txBody>
      </p:sp>
      <p:graphicFrame>
        <p:nvGraphicFramePr>
          <p:cNvPr id="6" name="Chart 5"/>
          <p:cNvGraphicFramePr/>
          <p:nvPr/>
        </p:nvGraphicFramePr>
        <p:xfrm>
          <a:off x="533400" y="1981200"/>
          <a:ext cx="7848600" cy="4343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B25BED-CB2C-4EA6-A476-64D9EFCC272D}" type="slidenum">
              <a:rPr lang="en-US" smtClean="0"/>
              <a:pPr/>
              <a:t>19</a:t>
            </a:fld>
            <a:endParaRPr lang="en-US" dirty="0"/>
          </a:p>
        </p:txBody>
      </p:sp>
      <p:sp>
        <p:nvSpPr>
          <p:cNvPr id="6" name="TextBox 5"/>
          <p:cNvSpPr txBox="1"/>
          <p:nvPr/>
        </p:nvSpPr>
        <p:spPr>
          <a:xfrm>
            <a:off x="0" y="4572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2014 General Revenue DESE Budget </a:t>
            </a:r>
          </a:p>
          <a:p>
            <a:pPr algn="ctr"/>
            <a:r>
              <a:rPr lang="en-US" sz="2400" dirty="0" smtClean="0">
                <a:latin typeface="Arial" pitchFamily="34" charset="0"/>
                <a:cs typeface="Arial" pitchFamily="34" charset="0"/>
              </a:rPr>
              <a:t>Total Appropriations  $2.9 Billion</a:t>
            </a:r>
          </a:p>
          <a:p>
            <a:pPr algn="ctr"/>
            <a:endParaRPr lang="en-US" sz="1600" dirty="0">
              <a:latin typeface="Arial" pitchFamily="34" charset="0"/>
              <a:cs typeface="Arial" pitchFamily="34" charset="0"/>
            </a:endParaRPr>
          </a:p>
        </p:txBody>
      </p:sp>
      <p:graphicFrame>
        <p:nvGraphicFramePr>
          <p:cNvPr id="8" name="Chart 7"/>
          <p:cNvGraphicFramePr/>
          <p:nvPr/>
        </p:nvGraphicFramePr>
        <p:xfrm>
          <a:off x="533400" y="1600200"/>
          <a:ext cx="815340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tx1"/>
                </a:solidFill>
                <a:latin typeface="Arial" pitchFamily="34" charset="0"/>
                <a:cs typeface="Arial" pitchFamily="34" charset="0"/>
              </a:rPr>
              <a:t>MISSOURI FISCAL UPDATE</a:t>
            </a:r>
            <a:br>
              <a:rPr lang="en-US" sz="3600" b="1" dirty="0" smtClean="0">
                <a:solidFill>
                  <a:schemeClr val="tx1"/>
                </a:solidFill>
                <a:latin typeface="Arial" pitchFamily="34" charset="0"/>
                <a:cs typeface="Arial" pitchFamily="34" charset="0"/>
              </a:rPr>
            </a:br>
            <a:r>
              <a:rPr lang="en-US" sz="3600" b="1" dirty="0" smtClean="0">
                <a:solidFill>
                  <a:schemeClr val="tx1"/>
                </a:solidFill>
                <a:latin typeface="Arial" pitchFamily="34" charset="0"/>
                <a:cs typeface="Arial" pitchFamily="34" charset="0"/>
              </a:rPr>
              <a:t>September 2014</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lnSpcReduction="10000"/>
          </a:bodyPr>
          <a:lstStyle/>
          <a:p>
            <a:pPr>
              <a:buNone/>
            </a:pPr>
            <a:endParaRPr lang="en-US" sz="2400" dirty="0" smtClean="0">
              <a:latin typeface="Arial" pitchFamily="34" charset="0"/>
              <a:cs typeface="Arial" pitchFamily="34" charset="0"/>
            </a:endParaRPr>
          </a:p>
          <a:p>
            <a:r>
              <a:rPr lang="en-US" sz="3200" dirty="0" smtClean="0">
                <a:latin typeface="Arial" pitchFamily="34" charset="0"/>
                <a:cs typeface="Arial" pitchFamily="34" charset="0"/>
              </a:rPr>
              <a:t>Economic Data – Actual &amp; Projected</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State Revenue Update</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State Spending Update</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Current Status and Future Outlook</a:t>
            </a:r>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B25BED-CB2C-4EA6-A476-64D9EFCC272D}" type="slidenum">
              <a:rPr lang="en-US" smtClean="0"/>
              <a:pPr/>
              <a:t>20</a:t>
            </a:fld>
            <a:endParaRPr lang="en-US" dirty="0"/>
          </a:p>
        </p:txBody>
      </p:sp>
      <p:graphicFrame>
        <p:nvGraphicFramePr>
          <p:cNvPr id="3" name="Chart 2"/>
          <p:cNvGraphicFramePr/>
          <p:nvPr/>
        </p:nvGraphicFramePr>
        <p:xfrm>
          <a:off x="914400" y="1600200"/>
          <a:ext cx="7696200" cy="5029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0" y="4572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2015 General Revenue DESE Budget </a:t>
            </a:r>
          </a:p>
          <a:p>
            <a:pPr algn="ctr"/>
            <a:r>
              <a:rPr lang="en-US" sz="2400" dirty="0" smtClean="0">
                <a:latin typeface="Arial" pitchFamily="34" charset="0"/>
                <a:cs typeface="Arial" pitchFamily="34" charset="0"/>
              </a:rPr>
              <a:t>Total Appropriations  $3.1 Billion</a:t>
            </a:r>
          </a:p>
          <a:p>
            <a:pPr algn="ctr"/>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2014 General Revenue Higher Ed Budget </a:t>
            </a:r>
          </a:p>
          <a:p>
            <a:pPr algn="ctr"/>
            <a:r>
              <a:rPr lang="en-US" sz="2400" dirty="0" smtClean="0">
                <a:latin typeface="Arial" pitchFamily="34" charset="0"/>
                <a:cs typeface="Arial" pitchFamily="34" charset="0"/>
              </a:rPr>
              <a:t>Total Appropriations  $864 Million</a:t>
            </a:r>
          </a:p>
          <a:p>
            <a:pPr algn="ctr"/>
            <a:endParaRPr lang="en-US" sz="1600" dirty="0">
              <a:latin typeface="Arial" pitchFamily="34" charset="0"/>
              <a:cs typeface="Arial" pitchFamily="34" charset="0"/>
            </a:endParaRPr>
          </a:p>
        </p:txBody>
      </p:sp>
      <p:graphicFrame>
        <p:nvGraphicFramePr>
          <p:cNvPr id="5" name="Chart 4"/>
          <p:cNvGraphicFramePr>
            <a:graphicFrameLocks/>
          </p:cNvGraphicFramePr>
          <p:nvPr/>
        </p:nvGraphicFramePr>
        <p:xfrm>
          <a:off x="609600" y="1752600"/>
          <a:ext cx="8229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EB25BED-CB2C-4EA6-A476-64D9EFCC272D}"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609600"/>
            <a:ext cx="9144000" cy="1200329"/>
          </a:xfrm>
          <a:prstGeom prst="rect">
            <a:avLst/>
          </a:prstGeom>
          <a:noFill/>
        </p:spPr>
        <p:txBody>
          <a:bodyPr wrap="square" rtlCol="0">
            <a:spAutoFit/>
          </a:bodyPr>
          <a:lstStyle/>
          <a:p>
            <a:pPr algn="ctr"/>
            <a:r>
              <a:rPr lang="en-US" sz="3200" b="1" dirty="0" smtClean="0">
                <a:latin typeface="Arial" pitchFamily="34" charset="0"/>
                <a:cs typeface="Arial" pitchFamily="34" charset="0"/>
              </a:rPr>
              <a:t>FY 2015 General Revenue Higher Ed Budget </a:t>
            </a:r>
          </a:p>
          <a:p>
            <a:pPr algn="ctr"/>
            <a:r>
              <a:rPr lang="en-US" sz="2400" dirty="0" smtClean="0">
                <a:latin typeface="Arial" pitchFamily="34" charset="0"/>
                <a:cs typeface="Arial" pitchFamily="34" charset="0"/>
              </a:rPr>
              <a:t>Total Appropriations  $929 Million</a:t>
            </a:r>
          </a:p>
          <a:p>
            <a:pPr algn="ctr"/>
            <a:endParaRPr lang="en-US" sz="1600" dirty="0">
              <a:latin typeface="Arial" pitchFamily="34" charset="0"/>
              <a:cs typeface="Arial" pitchFamily="34" charset="0"/>
            </a:endParaRPr>
          </a:p>
        </p:txBody>
      </p:sp>
      <p:graphicFrame>
        <p:nvGraphicFramePr>
          <p:cNvPr id="5" name="Chart 4"/>
          <p:cNvGraphicFramePr>
            <a:graphicFrameLocks/>
          </p:cNvGraphicFramePr>
          <p:nvPr/>
        </p:nvGraphicFramePr>
        <p:xfrm>
          <a:off x="609600" y="1600200"/>
          <a:ext cx="82296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fld id="{1EB25BED-CB2C-4EA6-A476-64D9EFCC272D}"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990600"/>
          </a:xfrm>
        </p:spPr>
        <p:txBody>
          <a:bodyPr>
            <a:normAutofit/>
          </a:bodyPr>
          <a:lstStyle/>
          <a:p>
            <a:pPr lvl="0" algn="ctr">
              <a:defRPr/>
            </a:pPr>
            <a:r>
              <a:rPr lang="en-US" sz="3600" b="1" dirty="0" smtClean="0">
                <a:solidFill>
                  <a:schemeClr val="tx1"/>
                </a:solidFill>
                <a:latin typeface="Arial" pitchFamily="34" charset="0"/>
                <a:cs typeface="Arial" pitchFamily="34" charset="0"/>
              </a:rPr>
              <a:t>Summary of Savings Since FY 2009</a:t>
            </a:r>
            <a:endParaRPr lang="en-US" sz="3600" dirty="0">
              <a:solidFill>
                <a:schemeClr val="tx1"/>
              </a:solidFill>
            </a:endParaRPr>
          </a:p>
        </p:txBody>
      </p:sp>
      <p:sp>
        <p:nvSpPr>
          <p:cNvPr id="5" name="Content Placeholder 4"/>
          <p:cNvSpPr>
            <a:spLocks noGrp="1"/>
          </p:cNvSpPr>
          <p:nvPr>
            <p:ph idx="1"/>
          </p:nvPr>
        </p:nvSpPr>
        <p:spPr>
          <a:xfrm>
            <a:off x="457200" y="1447800"/>
            <a:ext cx="8458200" cy="4876800"/>
          </a:xfrm>
        </p:spPr>
        <p:txBody>
          <a:bodyPr>
            <a:normAutofit fontScale="92500" lnSpcReduction="20000"/>
          </a:bodyPr>
          <a:lstStyle/>
          <a:p>
            <a:r>
              <a:rPr lang="en-US" sz="3200" dirty="0" smtClean="0">
                <a:latin typeface="Arial" pitchFamily="34" charset="0"/>
                <a:cs typeface="Arial" pitchFamily="34" charset="0"/>
              </a:rPr>
              <a:t>State reduced 4500 FTE.</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Pension and Health Care reform. </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Medicaid - trend held to 3.7%, inc PTD, less than 2% without PTD.</a:t>
            </a:r>
          </a:p>
          <a:p>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11% reduction in leased space.</a:t>
            </a:r>
          </a:p>
          <a:p>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Energy usage down 22%. </a:t>
            </a:r>
          </a:p>
        </p:txBody>
      </p:sp>
      <p:sp>
        <p:nvSpPr>
          <p:cNvPr id="2" name="Slide Number Placeholder 1"/>
          <p:cNvSpPr>
            <a:spLocks noGrp="1"/>
          </p:cNvSpPr>
          <p:nvPr>
            <p:ph type="sldNum" sz="quarter" idx="12"/>
          </p:nvPr>
        </p:nvSpPr>
        <p:spPr/>
        <p:txBody>
          <a:bodyPr/>
          <a:lstStyle/>
          <a:p>
            <a:fld id="{1EB25BED-CB2C-4EA6-A476-64D9EFCC272D}" type="slidenum">
              <a:rPr lang="en-US" smtClean="0"/>
              <a:pPr/>
              <a:t>23</a:t>
            </a:fld>
            <a:endParaRPr lang="en-US" dirty="0"/>
          </a:p>
        </p:txBody>
      </p:sp>
      <p:sp>
        <p:nvSpPr>
          <p:cNvPr id="3" name="Title 1"/>
          <p:cNvSpPr txBox="1">
            <a:spLocks/>
          </p:cNvSpPr>
          <p:nvPr/>
        </p:nvSpPr>
        <p:spPr>
          <a:xfrm>
            <a:off x="0" y="609600"/>
            <a:ext cx="9144000" cy="856488"/>
          </a:xfrm>
          <a:prstGeom prst="rect">
            <a:avLst/>
          </a:prstGeom>
        </p:spPr>
        <p:txBody>
          <a:bodyPr>
            <a:noAutofit/>
          </a:bodyPr>
          <a:lstStyle/>
          <a:p>
            <a:pPr lvl="0" algn="ctr">
              <a:spcBef>
                <a:spcPct val="0"/>
              </a:spcBef>
              <a:defRPr/>
            </a:pPr>
            <a:endParaRPr lang="en-US" sz="3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04800"/>
            <a:ext cx="8229600" cy="990600"/>
          </a:xfrm>
        </p:spPr>
        <p:txBody>
          <a:bodyPr>
            <a:normAutofit/>
          </a:bodyPr>
          <a:lstStyle/>
          <a:p>
            <a:pPr lvl="0" algn="ctr">
              <a:defRPr/>
            </a:pPr>
            <a:r>
              <a:rPr lang="en-US" sz="3600" b="1" dirty="0" smtClean="0">
                <a:solidFill>
                  <a:schemeClr val="tx1"/>
                </a:solidFill>
                <a:latin typeface="Arial" pitchFamily="34" charset="0"/>
                <a:cs typeface="Arial" pitchFamily="34" charset="0"/>
              </a:rPr>
              <a:t>Summary of Savings Since FY 2009</a:t>
            </a:r>
            <a:endParaRPr lang="en-US" sz="3600" dirty="0">
              <a:solidFill>
                <a:schemeClr val="tx1"/>
              </a:solidFill>
            </a:endParaRPr>
          </a:p>
        </p:txBody>
      </p:sp>
      <p:sp>
        <p:nvSpPr>
          <p:cNvPr id="5" name="Content Placeholder 4"/>
          <p:cNvSpPr>
            <a:spLocks noGrp="1"/>
          </p:cNvSpPr>
          <p:nvPr>
            <p:ph idx="1"/>
          </p:nvPr>
        </p:nvSpPr>
        <p:spPr>
          <a:xfrm>
            <a:off x="457200" y="1447800"/>
            <a:ext cx="8458200" cy="4876800"/>
          </a:xfrm>
        </p:spPr>
        <p:txBody>
          <a:bodyPr>
            <a:normAutofit/>
          </a:bodyPr>
          <a:lstStyle/>
          <a:p>
            <a:pPr>
              <a:buNone/>
            </a:pPr>
            <a:r>
              <a:rPr lang="en-US" sz="2000" i="1" dirty="0" smtClean="0">
                <a:latin typeface="Arial" pitchFamily="34" charset="0"/>
                <a:cs typeface="Arial" pitchFamily="34" charset="0"/>
              </a:rPr>
              <a:t>(Continued)</a:t>
            </a:r>
          </a:p>
          <a:p>
            <a:r>
              <a:rPr lang="en-US" sz="3200" dirty="0" smtClean="0">
                <a:latin typeface="Arial" pitchFamily="34" charset="0"/>
                <a:cs typeface="Arial" pitchFamily="34" charset="0"/>
              </a:rPr>
              <a:t>Travel mileage down 8%.</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Debt Restructuring (PV savings $80M).</a:t>
            </a:r>
          </a:p>
          <a:p>
            <a:pPr>
              <a:buNone/>
            </a:pPr>
            <a:endParaRPr lang="en-US" sz="3200" dirty="0" smtClean="0">
              <a:latin typeface="Arial" pitchFamily="34" charset="0"/>
              <a:cs typeface="Arial" pitchFamily="34" charset="0"/>
            </a:endParaRPr>
          </a:p>
          <a:p>
            <a:r>
              <a:rPr lang="en-US" sz="3200" dirty="0" smtClean="0">
                <a:latin typeface="Arial" pitchFamily="34" charset="0"/>
                <a:cs typeface="Arial" pitchFamily="34" charset="0"/>
              </a:rPr>
              <a:t>Similar saving strategies by higher education institutions, schools, and other local entities.</a:t>
            </a:r>
          </a:p>
        </p:txBody>
      </p:sp>
      <p:sp>
        <p:nvSpPr>
          <p:cNvPr id="2" name="Slide Number Placeholder 1"/>
          <p:cNvSpPr>
            <a:spLocks noGrp="1"/>
          </p:cNvSpPr>
          <p:nvPr>
            <p:ph type="sldNum" sz="quarter" idx="12"/>
          </p:nvPr>
        </p:nvSpPr>
        <p:spPr/>
        <p:txBody>
          <a:bodyPr/>
          <a:lstStyle/>
          <a:p>
            <a:fld id="{1EB25BED-CB2C-4EA6-A476-64D9EFCC272D}" type="slidenum">
              <a:rPr lang="en-US" smtClean="0"/>
              <a:pPr/>
              <a:t>24</a:t>
            </a:fld>
            <a:endParaRPr lang="en-US" dirty="0"/>
          </a:p>
        </p:txBody>
      </p:sp>
      <p:sp>
        <p:nvSpPr>
          <p:cNvPr id="3" name="Title 1"/>
          <p:cNvSpPr txBox="1">
            <a:spLocks/>
          </p:cNvSpPr>
          <p:nvPr/>
        </p:nvSpPr>
        <p:spPr>
          <a:xfrm>
            <a:off x="0" y="609600"/>
            <a:ext cx="9144000" cy="856488"/>
          </a:xfrm>
          <a:prstGeom prst="rect">
            <a:avLst/>
          </a:prstGeom>
        </p:spPr>
        <p:txBody>
          <a:bodyPr>
            <a:noAutofit/>
          </a:bodyPr>
          <a:lstStyle/>
          <a:p>
            <a:pPr lvl="0" algn="ctr">
              <a:spcBef>
                <a:spcPct val="0"/>
              </a:spcBef>
              <a:defRPr/>
            </a:pPr>
            <a:endParaRPr lang="en-US" sz="3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tx1"/>
                </a:solidFill>
                <a:latin typeface="Arial" pitchFamily="34" charset="0"/>
                <a:cs typeface="Arial" pitchFamily="34" charset="0"/>
              </a:rPr>
              <a:t>MISSOURI FISCAL UPDATE</a:t>
            </a:r>
            <a:br>
              <a:rPr lang="en-US" sz="3600" b="1" dirty="0" smtClean="0">
                <a:solidFill>
                  <a:schemeClr val="tx1"/>
                </a:solidFill>
                <a:latin typeface="Arial" pitchFamily="34" charset="0"/>
                <a:cs typeface="Arial" pitchFamily="34" charset="0"/>
              </a:rPr>
            </a:br>
            <a:r>
              <a:rPr lang="en-US" sz="3200" b="1" dirty="0" smtClean="0">
                <a:solidFill>
                  <a:schemeClr val="tx1"/>
                </a:solidFill>
                <a:latin typeface="Arial" pitchFamily="34" charset="0"/>
                <a:cs typeface="Arial" pitchFamily="34" charset="0"/>
              </a:rPr>
              <a:t> </a:t>
            </a:r>
            <a:endParaRPr lang="en-US" sz="3200"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3200" dirty="0" smtClean="0">
                <a:latin typeface="Arial" pitchFamily="34" charset="0"/>
                <a:cs typeface="Arial" pitchFamily="34" charset="0"/>
              </a:rPr>
              <a:t>Current Status and Future Outlook</a:t>
            </a:r>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Autofit/>
          </a:bodyPr>
          <a:lstStyle/>
          <a:p>
            <a:pPr algn="ctr"/>
            <a:r>
              <a:rPr lang="en-US" sz="3600" b="1" dirty="0" smtClean="0">
                <a:solidFill>
                  <a:schemeClr val="tx1"/>
                </a:solidFill>
                <a:latin typeface="Arial" pitchFamily="34" charset="0"/>
                <a:cs typeface="Arial" pitchFamily="34" charset="0"/>
              </a:rPr>
              <a:t>CURRENT STATUS</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57200" y="1371600"/>
            <a:ext cx="8382000" cy="5105400"/>
          </a:xfrm>
        </p:spPr>
        <p:txBody>
          <a:bodyPr>
            <a:normAutofit fontScale="92500" lnSpcReduction="20000"/>
          </a:bodyPr>
          <a:lstStyle/>
          <a:p>
            <a:r>
              <a:rPr lang="en-US" sz="2800" dirty="0" smtClean="0">
                <a:latin typeface="Arial" pitchFamily="34" charset="0"/>
                <a:cs typeface="Arial" pitchFamily="34" charset="0"/>
              </a:rPr>
              <a:t> FY2014 GR collections declined 1%; revised estimate was for 2% growth.</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Net Individual Income Tax Collections – down 1.5%</a:t>
            </a:r>
          </a:p>
          <a:p>
            <a:pPr marL="548640">
              <a:buFont typeface="Lucida Sans Unicode" pitchFamily="34" charset="0"/>
              <a:buChar char="₋"/>
            </a:pPr>
            <a:r>
              <a:rPr lang="en-US" sz="2800" dirty="0" smtClean="0">
                <a:latin typeface="Arial" pitchFamily="34" charset="0"/>
                <a:cs typeface="Arial" pitchFamily="34" charset="0"/>
              </a:rPr>
              <a:t>Decline is in remittances – down 14%</a:t>
            </a:r>
          </a:p>
          <a:p>
            <a:pPr marL="548640">
              <a:buFont typeface="Lucida Sans Unicode" pitchFamily="34" charset="0"/>
              <a:buChar char="₋"/>
            </a:pPr>
            <a:r>
              <a:rPr lang="en-US" sz="2800" dirty="0" smtClean="0">
                <a:latin typeface="Arial" pitchFamily="34" charset="0"/>
                <a:cs typeface="Arial" pitchFamily="34" charset="0"/>
              </a:rPr>
              <a:t>Withholding tax up, but modest – up 1.6%</a:t>
            </a:r>
          </a:p>
          <a:p>
            <a:pPr marL="548640">
              <a:buFont typeface="Lucida Sans Unicode" pitchFamily="34" charset="0"/>
              <a:buChar char="₋"/>
            </a:pPr>
            <a:r>
              <a:rPr lang="en-US" sz="2800" dirty="0" smtClean="0">
                <a:latin typeface="Arial" pitchFamily="34" charset="0"/>
                <a:cs typeface="Arial" pitchFamily="34" charset="0"/>
              </a:rPr>
              <a:t>Seeing same impact as most states of really good capital gains in FY2013 having “borrowed” money from FY2014</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Net Sales Tax Collections – up 2.8%</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Net Corporate Tax Collections – down 4.7%</a:t>
            </a:r>
          </a:p>
          <a:p>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ctr"/>
            <a:r>
              <a:rPr lang="en-US" sz="3600" b="1" dirty="0" smtClean="0">
                <a:solidFill>
                  <a:schemeClr val="tx1"/>
                </a:solidFill>
                <a:latin typeface="Arial" pitchFamily="34" charset="0"/>
                <a:cs typeface="Arial" pitchFamily="34" charset="0"/>
              </a:rPr>
              <a:t>FUTURE OUTLOOK</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57200" y="1219200"/>
            <a:ext cx="8382000" cy="5257800"/>
          </a:xfrm>
        </p:spPr>
        <p:txBody>
          <a:bodyPr>
            <a:normAutofit fontScale="85000" lnSpcReduction="10000"/>
          </a:bodyPr>
          <a:lstStyle/>
          <a:p>
            <a:r>
              <a:rPr lang="en-US" sz="2800" dirty="0" smtClean="0">
                <a:latin typeface="Arial" pitchFamily="34" charset="0"/>
                <a:cs typeface="Arial" pitchFamily="34" charset="0"/>
              </a:rPr>
              <a:t>Need over 10% GR growth to meet FY15 appropriations.   </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Special tax breaks bills – General Assembly sustained the Governor’s vetoes; avoided a problem of $217M for </a:t>
            </a:r>
            <a:r>
              <a:rPr lang="en-US" sz="2800" dirty="0" err="1" smtClean="0">
                <a:latin typeface="Arial" pitchFamily="34" charset="0"/>
                <a:cs typeface="Arial" pitchFamily="34" charset="0"/>
              </a:rPr>
              <a:t>GR</a:t>
            </a:r>
            <a:r>
              <a:rPr lang="en-US" sz="2800" dirty="0" smtClean="0">
                <a:latin typeface="Arial" pitchFamily="34" charset="0"/>
                <a:cs typeface="Arial" pitchFamily="34" charset="0"/>
              </a:rPr>
              <a:t> for the current fiscal year. Cost would have grown.  Full cost for all state and local funds estimated at $776M.</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Current estimated shortfall of about $600M for FY15.</a:t>
            </a:r>
          </a:p>
          <a:p>
            <a:pPr lvl="1">
              <a:buFont typeface="Lucida Sans Unicode" pitchFamily="34" charset="0"/>
              <a:buChar char="₋"/>
            </a:pPr>
            <a:endParaRPr lang="en-US" dirty="0" smtClean="0">
              <a:latin typeface="Arial" pitchFamily="34" charset="0"/>
              <a:cs typeface="Arial" pitchFamily="34" charset="0"/>
            </a:endParaRPr>
          </a:p>
          <a:p>
            <a:pPr lvl="1">
              <a:buFont typeface="Lucida Sans Unicode" pitchFamily="34" charset="0"/>
              <a:buChar char="₋"/>
            </a:pPr>
            <a:r>
              <a:rPr lang="en-US" dirty="0" smtClean="0">
                <a:latin typeface="Arial" pitchFamily="34" charset="0"/>
                <a:cs typeface="Arial" pitchFamily="34" charset="0"/>
              </a:rPr>
              <a:t>$400 to $430 M due to FY 2014 being short &amp; lower base.  Assuming 5.2% growth in FY 2015.</a:t>
            </a:r>
          </a:p>
          <a:p>
            <a:pPr lvl="1">
              <a:buFont typeface="Lucida Sans Unicode" pitchFamily="34" charset="0"/>
              <a:buChar char="₋"/>
            </a:pPr>
            <a:r>
              <a:rPr lang="en-US" dirty="0" smtClean="0">
                <a:latin typeface="Arial" pitchFamily="34" charset="0"/>
                <a:cs typeface="Arial" pitchFamily="34" charset="0"/>
              </a:rPr>
              <a:t>$51.8M tax amnesty</a:t>
            </a:r>
          </a:p>
          <a:p>
            <a:pPr lvl="1">
              <a:buFont typeface="Lucida Sans Unicode" pitchFamily="34" charset="0"/>
              <a:buChar char="₋"/>
            </a:pPr>
            <a:r>
              <a:rPr lang="en-US" dirty="0" smtClean="0">
                <a:latin typeface="Arial" pitchFamily="34" charset="0"/>
                <a:cs typeface="Arial" pitchFamily="34" charset="0"/>
              </a:rPr>
              <a:t>$50M tobacco settlement</a:t>
            </a:r>
          </a:p>
          <a:p>
            <a:pPr lvl="1">
              <a:buFont typeface="Lucida Sans Unicode" pitchFamily="34" charset="0"/>
              <a:buChar char="₋"/>
            </a:pPr>
            <a:r>
              <a:rPr lang="en-US" dirty="0" smtClean="0">
                <a:latin typeface="Arial" pitchFamily="34" charset="0"/>
                <a:cs typeface="Arial" pitchFamily="34" charset="0"/>
              </a:rPr>
              <a:t>$75M supplementals</a:t>
            </a:r>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609600"/>
          </a:xfrm>
        </p:spPr>
        <p:txBody>
          <a:bodyPr>
            <a:noAutofit/>
          </a:bodyPr>
          <a:lstStyle/>
          <a:p>
            <a:pPr algn="ctr"/>
            <a:r>
              <a:rPr lang="en-US" sz="3600" b="1" dirty="0" smtClean="0">
                <a:solidFill>
                  <a:schemeClr val="tx1"/>
                </a:solidFill>
                <a:latin typeface="Arial" pitchFamily="34" charset="0"/>
                <a:cs typeface="Arial" pitchFamily="34" charset="0"/>
              </a:rPr>
              <a:t> FUTURE OUTLOOK</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57200" y="1524000"/>
            <a:ext cx="8382000" cy="4953000"/>
          </a:xfrm>
        </p:spPr>
        <p:txBody>
          <a:bodyPr>
            <a:normAutofit/>
          </a:bodyPr>
          <a:lstStyle/>
          <a:p>
            <a:r>
              <a:rPr lang="en-US" sz="2800" dirty="0" smtClean="0">
                <a:latin typeface="Arial" pitchFamily="34" charset="0"/>
                <a:cs typeface="Arial" pitchFamily="34" charset="0"/>
              </a:rPr>
              <a:t>Base revenue would likely turn around as economy continues to improve.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However, previously passed tax cuts coupled with SB509 that will begin impact in FY2017 will result in lower revenue growth for foreseeable future.</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 for key investments will be impacted.</a:t>
            </a:r>
          </a:p>
          <a:p>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noAutofit/>
          </a:bodyPr>
          <a:lstStyle/>
          <a:p>
            <a:pPr algn="ctr"/>
            <a:r>
              <a:rPr lang="en-US" sz="3600" b="1" dirty="0" smtClean="0">
                <a:solidFill>
                  <a:schemeClr val="tx1"/>
                </a:solidFill>
                <a:latin typeface="Arial" pitchFamily="34" charset="0"/>
                <a:cs typeface="Arial" pitchFamily="34" charset="0"/>
              </a:rPr>
              <a:t> LOTTERY AND RIVERBOAT</a:t>
            </a:r>
            <a:endParaRPr lang="en-US" sz="36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a:xfrm>
            <a:off x="457200" y="1143000"/>
            <a:ext cx="8382000" cy="5334000"/>
          </a:xfrm>
        </p:spPr>
        <p:txBody>
          <a:bodyPr>
            <a:normAutofit lnSpcReduction="10000"/>
          </a:bodyPr>
          <a:lstStyle/>
          <a:p>
            <a:r>
              <a:rPr lang="en-US" sz="2800" dirty="0" smtClean="0">
                <a:latin typeface="Arial" pitchFamily="34" charset="0"/>
                <a:cs typeface="Arial" pitchFamily="34" charset="0"/>
              </a:rPr>
              <a:t>Lottery</a:t>
            </a:r>
          </a:p>
          <a:p>
            <a:pPr lvl="1">
              <a:buFont typeface="Lucida Sans Unicode" pitchFamily="34" charset="0"/>
              <a:buChar char="₋"/>
            </a:pPr>
            <a:r>
              <a:rPr lang="en-US" dirty="0" smtClean="0">
                <a:latin typeface="Arial" pitchFamily="34" charset="0"/>
                <a:cs typeface="Arial" pitchFamily="34" charset="0"/>
              </a:rPr>
              <a:t>FY13 actual was $288.8M</a:t>
            </a:r>
          </a:p>
          <a:p>
            <a:pPr lvl="1">
              <a:buFont typeface="Lucida Sans Unicode" pitchFamily="34" charset="0"/>
              <a:buChar char="₋"/>
            </a:pPr>
            <a:r>
              <a:rPr lang="en-US" dirty="0" smtClean="0">
                <a:latin typeface="Arial" pitchFamily="34" charset="0"/>
                <a:cs typeface="Arial" pitchFamily="34" charset="0"/>
              </a:rPr>
              <a:t>FY14 budget assumed $315.6M; 9.3% growth </a:t>
            </a:r>
          </a:p>
          <a:p>
            <a:pPr lvl="1">
              <a:buFont typeface="Lucida Sans Unicode" pitchFamily="34" charset="0"/>
              <a:buChar char="₋"/>
            </a:pPr>
            <a:r>
              <a:rPr lang="en-US" dirty="0" smtClean="0">
                <a:latin typeface="Arial" pitchFamily="34" charset="0"/>
                <a:cs typeface="Arial" pitchFamily="34" charset="0"/>
              </a:rPr>
              <a:t>Actual was $267.3M; decline of 7.4%</a:t>
            </a:r>
          </a:p>
          <a:p>
            <a:pPr lvl="1">
              <a:buFont typeface="Lucida Sans Unicode" pitchFamily="34" charset="0"/>
              <a:buChar char="₋"/>
            </a:pPr>
            <a:r>
              <a:rPr lang="en-US" dirty="0" smtClean="0">
                <a:latin typeface="Arial" pitchFamily="34" charset="0"/>
                <a:cs typeface="Arial" pitchFamily="34" charset="0"/>
              </a:rPr>
              <a:t>FY15 budget assumes $299M; 11.9% growth over FY14 and 3.5% growth over FY13</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Riverboat</a:t>
            </a:r>
          </a:p>
          <a:p>
            <a:pPr lvl="1">
              <a:buFont typeface="Lucida Sans Unicode" pitchFamily="34" charset="0"/>
              <a:buChar char="₋"/>
            </a:pPr>
            <a:r>
              <a:rPr lang="en-US" dirty="0" smtClean="0">
                <a:latin typeface="Arial" pitchFamily="34" charset="0"/>
                <a:cs typeface="Arial" pitchFamily="34" charset="0"/>
              </a:rPr>
              <a:t>FY13 actual was $329.1M</a:t>
            </a:r>
          </a:p>
          <a:p>
            <a:pPr lvl="1">
              <a:buFont typeface="Lucida Sans Unicode" pitchFamily="34" charset="0"/>
              <a:buChar char="₋"/>
            </a:pPr>
            <a:r>
              <a:rPr lang="en-US" dirty="0" smtClean="0">
                <a:latin typeface="Arial" pitchFamily="34" charset="0"/>
                <a:cs typeface="Arial" pitchFamily="34" charset="0"/>
              </a:rPr>
              <a:t>FY14 budget assumed $342.8M; 4.2% growth</a:t>
            </a:r>
          </a:p>
          <a:p>
            <a:pPr lvl="1">
              <a:buFont typeface="Lucida Sans Unicode" pitchFamily="34" charset="0"/>
              <a:buChar char="₋"/>
            </a:pPr>
            <a:r>
              <a:rPr lang="en-US" dirty="0" smtClean="0">
                <a:latin typeface="Arial" pitchFamily="34" charset="0"/>
                <a:cs typeface="Arial" pitchFamily="34" charset="0"/>
              </a:rPr>
              <a:t>Actual was $314.4M; decline of 4.5%</a:t>
            </a:r>
          </a:p>
          <a:p>
            <a:pPr lvl="1">
              <a:buFont typeface="Lucida Sans Unicode" pitchFamily="34" charset="0"/>
              <a:buChar char="₋"/>
            </a:pPr>
            <a:r>
              <a:rPr lang="en-US" dirty="0" smtClean="0">
                <a:latin typeface="Arial" pitchFamily="34" charset="0"/>
                <a:cs typeface="Arial" pitchFamily="34" charset="0"/>
              </a:rPr>
              <a:t>FY15 budget assumes $340M; 8% growth</a:t>
            </a:r>
          </a:p>
          <a:p>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chemeClr val="tx1"/>
                </a:solidFill>
                <a:latin typeface="Arial" pitchFamily="34" charset="0"/>
                <a:cs typeface="Arial" pitchFamily="34" charset="0"/>
              </a:rPr>
              <a:t>MISSOURI FISCAL UPDATE</a:t>
            </a:r>
            <a:br>
              <a:rPr lang="en-US" sz="3600" b="1" dirty="0" smtClean="0">
                <a:solidFill>
                  <a:schemeClr val="tx1"/>
                </a:solidFill>
                <a:latin typeface="Arial" pitchFamily="34" charset="0"/>
                <a:cs typeface="Arial" pitchFamily="34" charset="0"/>
              </a:rPr>
            </a:br>
            <a:r>
              <a:rPr lang="en-US" sz="3200" b="1" dirty="0" smtClean="0">
                <a:solidFill>
                  <a:schemeClr val="tx1"/>
                </a:solidFill>
                <a:latin typeface="Arial" pitchFamily="34" charset="0"/>
                <a:cs typeface="Arial" pitchFamily="34" charset="0"/>
              </a:rPr>
              <a:t> </a:t>
            </a:r>
            <a:endParaRPr lang="en-US" sz="3200"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3200" dirty="0" smtClean="0">
                <a:latin typeface="Arial" pitchFamily="34" charset="0"/>
                <a:cs typeface="Arial" pitchFamily="34" charset="0"/>
              </a:rPr>
              <a:t>Economic Data – Actual &amp; Projected</a:t>
            </a:r>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82940A5B-3E6A-4524-B0D7-35EB95C3AE41}"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chemeClr val="tx1"/>
                </a:solidFill>
                <a:latin typeface="Arial" pitchFamily="34" charset="0"/>
                <a:cs typeface="Arial" pitchFamily="34" charset="0"/>
              </a:rPr>
              <a:t>MISSOURI FISCAL UPDATE</a:t>
            </a:r>
            <a:br>
              <a:rPr lang="en-US" sz="3200" b="1" dirty="0" smtClean="0">
                <a:solidFill>
                  <a:schemeClr val="tx1"/>
                </a:solidFill>
                <a:latin typeface="Arial" pitchFamily="34" charset="0"/>
                <a:cs typeface="Arial" pitchFamily="34" charset="0"/>
              </a:rPr>
            </a:br>
            <a:r>
              <a:rPr lang="en-US" sz="3200" b="1" dirty="0" smtClean="0">
                <a:solidFill>
                  <a:schemeClr val="tx1"/>
                </a:solidFill>
                <a:latin typeface="Arial" pitchFamily="34" charset="0"/>
                <a:cs typeface="Arial" pitchFamily="34" charset="0"/>
              </a:rPr>
              <a:t>September 2014</a:t>
            </a:r>
            <a:endParaRPr lang="en-US" sz="3200" b="1" dirty="0">
              <a:solidFill>
                <a:schemeClr val="tx1"/>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2800" dirty="0" smtClean="0">
                <a:latin typeface="Arial" pitchFamily="34" charset="0"/>
                <a:cs typeface="Arial" pitchFamily="34" charset="0"/>
              </a:rPr>
              <a:t>Questions?</a:t>
            </a:r>
            <a:endParaRPr lang="en-US" sz="28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EB25BED-CB2C-4EA6-A476-64D9EFCC272D}" type="slidenum">
              <a:rPr lang="en-US" smtClean="0"/>
              <a:pPr/>
              <a:t>30</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609600" y="5105400"/>
            <a:ext cx="8169275" cy="1371600"/>
          </a:xfrm>
          <a:prstGeom prst="rect">
            <a:avLst/>
          </a:prstGeom>
        </p:spPr>
        <p:txBody>
          <a:bodyPr>
            <a:noAutofit/>
          </a:bodyPr>
          <a:lstStyle/>
          <a:p>
            <a:pPr marL="274320" indent="-274320">
              <a:spcBef>
                <a:spcPct val="20000"/>
              </a:spcBef>
              <a:buClr>
                <a:schemeClr val="accent3">
                  <a:lumMod val="50000"/>
                </a:schemeClr>
              </a:buClr>
              <a:buSzPct val="95000"/>
              <a:buFont typeface="Wingdings 2"/>
              <a:buChar char=""/>
              <a:defRPr/>
            </a:pPr>
            <a:r>
              <a:rPr lang="en-US" sz="2000" dirty="0">
                <a:latin typeface="Arial" pitchFamily="34" charset="0"/>
                <a:cs typeface="Arial" pitchFamily="34" charset="0"/>
              </a:rPr>
              <a:t>Personal </a:t>
            </a:r>
            <a:r>
              <a:rPr lang="en-US" sz="2000" dirty="0" smtClean="0">
                <a:latin typeface="Arial" pitchFamily="34" charset="0"/>
                <a:cs typeface="Arial" pitchFamily="34" charset="0"/>
              </a:rPr>
              <a:t>Income jumped at the end of 2012 as investors closed out positions in an effort to avoid tax increases on capital gains.  This contributed to artificially slower growth at the end of 2013.</a:t>
            </a:r>
          </a:p>
          <a:p>
            <a:pPr marL="274320" indent="-274320">
              <a:spcBef>
                <a:spcPct val="20000"/>
              </a:spcBef>
              <a:buClr>
                <a:schemeClr val="accent3">
                  <a:lumMod val="50000"/>
                </a:schemeClr>
              </a:buClr>
              <a:buSzPct val="95000"/>
              <a:buFont typeface="Wingdings 2"/>
              <a:buChar char=""/>
              <a:defRPr/>
            </a:pPr>
            <a:r>
              <a:rPr lang="en-US" sz="2000" dirty="0" smtClean="0">
                <a:latin typeface="Arial" pitchFamily="34" charset="0"/>
                <a:cs typeface="Arial" pitchFamily="34" charset="0"/>
              </a:rPr>
              <a:t>Wage and business growth will accelerate as the economic recovery strengthens in 2014-2015.</a:t>
            </a:r>
          </a:p>
        </p:txBody>
      </p:sp>
      <p:graphicFrame>
        <p:nvGraphicFramePr>
          <p:cNvPr id="5" name="Chart 4"/>
          <p:cNvGraphicFramePr/>
          <p:nvPr/>
        </p:nvGraphicFramePr>
        <p:xfrm>
          <a:off x="1371600" y="228601"/>
          <a:ext cx="6477000" cy="4495799"/>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2"/>
          </p:nvPr>
        </p:nvSpPr>
        <p:spPr>
          <a:xfrm>
            <a:off x="7924800" y="6248402"/>
            <a:ext cx="762000" cy="365124"/>
          </a:xfrm>
        </p:spPr>
        <p:txBody>
          <a:bodyPr/>
          <a:lstStyle/>
          <a:p>
            <a:pPr>
              <a:defRPr/>
            </a:pPr>
            <a:fld id="{E9034BAF-4D03-456B-9D5D-721E6022A399}" type="slidenum">
              <a:rPr lang="en-US" smtClean="0"/>
              <a:pPr>
                <a:defRPr/>
              </a:pPr>
              <a:t>4</a:t>
            </a:fld>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9034BAF-4D03-456B-9D5D-721E6022A399}" type="slidenum">
              <a:rPr lang="en-US" smtClean="0"/>
              <a:pPr>
                <a:defRPr/>
              </a:pPr>
              <a:t>5</a:t>
            </a:fld>
            <a:endParaRPr lang="en-US" dirty="0"/>
          </a:p>
        </p:txBody>
      </p:sp>
      <p:graphicFrame>
        <p:nvGraphicFramePr>
          <p:cNvPr id="3" name="Chart 2"/>
          <p:cNvGraphicFramePr/>
          <p:nvPr/>
        </p:nvGraphicFramePr>
        <p:xfrm>
          <a:off x="457200" y="228600"/>
          <a:ext cx="8229600" cy="52324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Box 3"/>
          <p:cNvSpPr txBox="1">
            <a:spLocks noChangeArrowheads="1"/>
          </p:cNvSpPr>
          <p:nvPr/>
        </p:nvSpPr>
        <p:spPr bwMode="auto">
          <a:xfrm>
            <a:off x="381000" y="5638800"/>
            <a:ext cx="8534400" cy="914400"/>
          </a:xfrm>
          <a:prstGeom prst="rect">
            <a:avLst/>
          </a:prstGeom>
        </p:spPr>
        <p:txBody>
          <a:bodyPr>
            <a:noAutofit/>
          </a:bodyPr>
          <a:lstStyle/>
          <a:p>
            <a:pPr marL="274320" indent="-274320">
              <a:spcBef>
                <a:spcPct val="20000"/>
              </a:spcBef>
              <a:buClr>
                <a:schemeClr val="accent3">
                  <a:lumMod val="50000"/>
                </a:schemeClr>
              </a:buClr>
              <a:buSzPct val="95000"/>
              <a:buFont typeface="Wingdings 2"/>
              <a:buChar char=""/>
              <a:defRPr/>
            </a:pPr>
            <a:r>
              <a:rPr lang="en-US" sz="2000" dirty="0" smtClean="0">
                <a:latin typeface="Arial" pitchFamily="34" charset="0"/>
                <a:cs typeface="Arial" pitchFamily="34" charset="0"/>
              </a:rPr>
              <a:t>US rate is expected to decline slowly but steadily through 2014.</a:t>
            </a:r>
          </a:p>
          <a:p>
            <a:pPr marL="274320" indent="-274320">
              <a:spcBef>
                <a:spcPct val="20000"/>
              </a:spcBef>
              <a:buClr>
                <a:schemeClr val="accent3">
                  <a:lumMod val="50000"/>
                </a:schemeClr>
              </a:buClr>
              <a:buSzPct val="95000"/>
              <a:buFont typeface="Wingdings 2"/>
              <a:buChar char=""/>
              <a:defRPr/>
            </a:pPr>
            <a:r>
              <a:rPr lang="en-US" sz="2000" dirty="0" smtClean="0">
                <a:latin typeface="Arial" pitchFamily="34" charset="0"/>
                <a:cs typeface="Arial" pitchFamily="34" charset="0"/>
              </a:rPr>
              <a:t>In general, MO rate follows the national trend.</a:t>
            </a:r>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a:xfrm>
            <a:off x="457200" y="152400"/>
            <a:ext cx="8229600" cy="1143000"/>
          </a:xfrm>
        </p:spPr>
        <p:txBody>
          <a:bodyPr/>
          <a:lstStyle/>
          <a:p>
            <a:r>
              <a:rPr lang="en-US" dirty="0" smtClean="0"/>
              <a:t>Missouri Current Employment</a:t>
            </a:r>
            <a:endParaRPr lang="en-US" dirty="0"/>
          </a:p>
        </p:txBody>
      </p:sp>
      <p:sp>
        <p:nvSpPr>
          <p:cNvPr id="5" name="TextBox 4"/>
          <p:cNvSpPr txBox="1"/>
          <p:nvPr/>
        </p:nvSpPr>
        <p:spPr>
          <a:xfrm>
            <a:off x="7452654" y="6172200"/>
            <a:ext cx="1452642" cy="307777"/>
          </a:xfrm>
          <a:prstGeom prst="rect">
            <a:avLst/>
          </a:prstGeom>
          <a:solidFill>
            <a:schemeClr val="bg1">
              <a:lumMod val="95000"/>
            </a:schemeClr>
          </a:solidFill>
          <a:ln/>
        </p:spPr>
        <p:style>
          <a:lnRef idx="1">
            <a:schemeClr val="dk1"/>
          </a:lnRef>
          <a:fillRef idx="2">
            <a:schemeClr val="dk1"/>
          </a:fillRef>
          <a:effectRef idx="1">
            <a:schemeClr val="dk1"/>
          </a:effectRef>
          <a:fontRef idx="minor">
            <a:schemeClr val="dk1"/>
          </a:fontRef>
        </p:style>
        <p:txBody>
          <a:bodyPr wrap="none" rtlCol="0">
            <a:spAutoFit/>
          </a:bodyPr>
          <a:lstStyle/>
          <a:p>
            <a:pPr algn="r"/>
            <a:r>
              <a:rPr lang="en-US" sz="1400" i="1" dirty="0" smtClean="0"/>
              <a:t>Source: US BLS</a:t>
            </a:r>
            <a:endParaRPr lang="en-US" sz="1400" i="1" dirty="0"/>
          </a:p>
        </p:txBody>
      </p:sp>
      <p:sp>
        <p:nvSpPr>
          <p:cNvPr id="6" name="Slide Number Placeholder 5"/>
          <p:cNvSpPr>
            <a:spLocks noGrp="1"/>
          </p:cNvSpPr>
          <p:nvPr>
            <p:ph type="sldNum" sz="quarter" idx="12"/>
          </p:nvPr>
        </p:nvSpPr>
        <p:spPr/>
        <p:txBody>
          <a:bodyPr/>
          <a:lstStyle/>
          <a:p>
            <a:fld id="{1EB25BED-CB2C-4EA6-A476-64D9EFCC272D}"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9034BAF-4D03-456B-9D5D-721E6022A399}" type="slidenum">
              <a:rPr lang="en-US" smtClean="0"/>
              <a:pPr>
                <a:defRPr/>
              </a:pPr>
              <a:t>7</a:t>
            </a:fld>
            <a:endParaRPr lang="en-US" dirty="0"/>
          </a:p>
        </p:txBody>
      </p:sp>
      <p:graphicFrame>
        <p:nvGraphicFramePr>
          <p:cNvPr id="3" name="Chart 2"/>
          <p:cNvGraphicFramePr/>
          <p:nvPr/>
        </p:nvGraphicFramePr>
        <p:xfrm>
          <a:off x="457200" y="228600"/>
          <a:ext cx="8229600" cy="51816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Box 3"/>
          <p:cNvSpPr txBox="1">
            <a:spLocks noChangeArrowheads="1"/>
          </p:cNvSpPr>
          <p:nvPr/>
        </p:nvSpPr>
        <p:spPr bwMode="auto">
          <a:xfrm>
            <a:off x="609600" y="5715000"/>
            <a:ext cx="8169275" cy="990600"/>
          </a:xfrm>
          <a:prstGeom prst="rect">
            <a:avLst/>
          </a:prstGeom>
        </p:spPr>
        <p:txBody>
          <a:bodyPr>
            <a:noAutofit/>
          </a:bodyPr>
          <a:lstStyle/>
          <a:p>
            <a:pPr marL="274320" indent="-274320">
              <a:spcBef>
                <a:spcPct val="20000"/>
              </a:spcBef>
              <a:buClr>
                <a:schemeClr val="accent3">
                  <a:lumMod val="50000"/>
                </a:schemeClr>
              </a:buClr>
              <a:buSzPct val="95000"/>
              <a:buFont typeface="Wingdings 2"/>
              <a:buChar char=""/>
              <a:defRPr/>
            </a:pPr>
            <a:r>
              <a:rPr lang="en-US" sz="2000" dirty="0" smtClean="0">
                <a:latin typeface="Arial" pitchFamily="34" charset="0"/>
                <a:cs typeface="Arial" pitchFamily="34" charset="0"/>
              </a:rPr>
              <a:t>Inflation remains subdued.</a:t>
            </a:r>
          </a:p>
          <a:p>
            <a:pPr marL="274320" indent="-274320">
              <a:spcBef>
                <a:spcPct val="20000"/>
              </a:spcBef>
              <a:buClr>
                <a:schemeClr val="accent3">
                  <a:lumMod val="50000"/>
                </a:schemeClr>
              </a:buClr>
              <a:buSzPct val="95000"/>
              <a:buFont typeface="Wingdings 2"/>
              <a:buChar char=""/>
              <a:defRPr/>
            </a:pPr>
            <a:r>
              <a:rPr lang="en-US" sz="2000" dirty="0" smtClean="0">
                <a:latin typeface="Arial" pitchFamily="34" charset="0"/>
                <a:cs typeface="Arial" pitchFamily="34" charset="0"/>
              </a:rPr>
              <a:t>Growth in “core” inflation, excludes food &amp; energy, remains low.</a:t>
            </a:r>
            <a:endParaRPr lang="en-U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p:cNvGraphicFramePr>
            <a:graphicFrameLocks/>
          </p:cNvGraphicFramePr>
          <p:nvPr/>
        </p:nvGraphicFramePr>
        <p:xfrm>
          <a:off x="457200" y="1524000"/>
          <a:ext cx="8229600" cy="4625975"/>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txBox="1">
            <a:spLocks/>
          </p:cNvSpPr>
          <p:nvPr/>
        </p:nvSpPr>
        <p:spPr>
          <a:xfrm>
            <a:off x="457200" y="579438"/>
            <a:ext cx="8229600" cy="792162"/>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4100" b="1" dirty="0" smtClean="0">
                <a:solidFill>
                  <a:schemeClr val="tx2"/>
                </a:solidFill>
                <a:effectLst>
                  <a:outerShdw blurRad="31750" dist="25400" dir="5400000" algn="tl" rotWithShape="0">
                    <a:srgbClr val="000000">
                      <a:alpha val="25000"/>
                    </a:srgbClr>
                  </a:outerShdw>
                </a:effectLst>
                <a:latin typeface="+mj-lt"/>
                <a:ea typeface="+mj-ea"/>
                <a:cs typeface="+mj-cs"/>
              </a:rPr>
              <a:t>Total </a:t>
            </a:r>
            <a:r>
              <a:rPr kumimoji="0" lang="en-US"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Taxable</a:t>
            </a:r>
            <a:r>
              <a:rPr kumimoji="0" lang="en-US" sz="4100" b="1" i="0" u="none" strike="noStrike" kern="1200" cap="none" spc="0" normalizeH="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 Sales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4" name="TextBox 3"/>
          <p:cNvSpPr txBox="1"/>
          <p:nvPr/>
        </p:nvSpPr>
        <p:spPr>
          <a:xfrm>
            <a:off x="5999152" y="6019800"/>
            <a:ext cx="2916248" cy="523220"/>
          </a:xfrm>
          <a:prstGeom prst="rect">
            <a:avLst/>
          </a:prstGeom>
          <a:solidFill>
            <a:schemeClr val="bg1">
              <a:lumMod val="95000"/>
            </a:schemeClr>
          </a:solidFill>
          <a:ln/>
        </p:spPr>
        <p:style>
          <a:lnRef idx="1">
            <a:schemeClr val="dk1"/>
          </a:lnRef>
          <a:fillRef idx="2">
            <a:schemeClr val="dk1"/>
          </a:fillRef>
          <a:effectRef idx="1">
            <a:schemeClr val="dk1"/>
          </a:effectRef>
          <a:fontRef idx="minor">
            <a:schemeClr val="dk1"/>
          </a:fontRef>
        </p:style>
        <p:txBody>
          <a:bodyPr wrap="none" rtlCol="0">
            <a:spAutoFit/>
          </a:bodyPr>
          <a:lstStyle/>
          <a:p>
            <a:pPr algn="r"/>
            <a:r>
              <a:rPr lang="en-US" sz="1400" i="1" dirty="0" smtClean="0"/>
              <a:t>Source: DOR Quarterly Reports,</a:t>
            </a:r>
          </a:p>
          <a:p>
            <a:pPr algn="r"/>
            <a:r>
              <a:rPr lang="en-US" sz="1400" i="1" dirty="0" smtClean="0"/>
              <a:t>Seasonally Adjusted by B&amp;P</a:t>
            </a:r>
          </a:p>
        </p:txBody>
      </p:sp>
      <p:sp>
        <p:nvSpPr>
          <p:cNvPr id="5" name="Slide Number Placeholder 4"/>
          <p:cNvSpPr>
            <a:spLocks noGrp="1"/>
          </p:cNvSpPr>
          <p:nvPr>
            <p:ph type="sldNum" sz="quarter" idx="12"/>
          </p:nvPr>
        </p:nvSpPr>
        <p:spPr/>
        <p:txBody>
          <a:bodyPr/>
          <a:lstStyle/>
          <a:p>
            <a:fld id="{1EB25BED-CB2C-4EA6-A476-64D9EFCC272D}" type="slidenum">
              <a:rPr lang="en-US" smtClean="0"/>
              <a:pPr/>
              <a:t>8</a:t>
            </a:fld>
            <a:endParaRPr lang="en-US" dirty="0"/>
          </a:p>
        </p:txBody>
      </p:sp>
      <p:sp>
        <p:nvSpPr>
          <p:cNvPr id="6" name="TextBox 5"/>
          <p:cNvSpPr txBox="1"/>
          <p:nvPr/>
        </p:nvSpPr>
        <p:spPr>
          <a:xfrm>
            <a:off x="304800" y="6019800"/>
            <a:ext cx="5638800" cy="646331"/>
          </a:xfrm>
          <a:prstGeom prst="rect">
            <a:avLst/>
          </a:prstGeom>
          <a:noFill/>
        </p:spPr>
        <p:txBody>
          <a:bodyPr wrap="square" rtlCol="0">
            <a:spAutoFit/>
          </a:bodyPr>
          <a:lstStyle/>
          <a:p>
            <a:r>
              <a:rPr lang="en-US" dirty="0" smtClean="0"/>
              <a:t>Consumers continue to regain confidence as employment and income improve.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14400"/>
            <a:ext cx="9144000" cy="704088"/>
          </a:xfrm>
        </p:spPr>
        <p:txBody>
          <a:bodyPr>
            <a:normAutofit/>
          </a:bodyPr>
          <a:lstStyle/>
          <a:p>
            <a:pPr algn="ctr"/>
            <a:r>
              <a:rPr lang="en-US" sz="3600" b="1" dirty="0" smtClean="0">
                <a:solidFill>
                  <a:schemeClr val="tx1"/>
                </a:solidFill>
                <a:latin typeface="Arial" pitchFamily="34" charset="0"/>
                <a:cs typeface="Arial" pitchFamily="34" charset="0"/>
              </a:rPr>
              <a:t>State Revenue Update</a:t>
            </a:r>
            <a:endParaRPr lang="en-US" sz="3600" b="1" dirty="0">
              <a:solidFill>
                <a:schemeClr val="tx1"/>
              </a:solidFill>
              <a:latin typeface="Arial" pitchFamily="34" charset="0"/>
              <a:cs typeface="Arial" pitchFamily="34" charset="0"/>
            </a:endParaRPr>
          </a:p>
        </p:txBody>
      </p:sp>
      <p:sp>
        <p:nvSpPr>
          <p:cNvPr id="4" name="Content Placeholder 3"/>
          <p:cNvSpPr>
            <a:spLocks noGrp="1"/>
          </p:cNvSpPr>
          <p:nvPr>
            <p:ph idx="1"/>
          </p:nvPr>
        </p:nvSpPr>
        <p:spPr>
          <a:xfrm>
            <a:off x="457200" y="1935480"/>
            <a:ext cx="8229600" cy="4236720"/>
          </a:xfrm>
        </p:spPr>
        <p:txBody>
          <a:bodyPr/>
          <a:lstStyle/>
          <a:p>
            <a:pPr>
              <a:buNone/>
            </a:pPr>
            <a:endParaRPr lang="en-US" sz="3200" dirty="0" smtClean="0"/>
          </a:p>
          <a:p>
            <a:r>
              <a:rPr lang="en-US" sz="3200" dirty="0" smtClean="0">
                <a:latin typeface="Arial" pitchFamily="34" charset="0"/>
                <a:cs typeface="Arial" pitchFamily="34" charset="0"/>
              </a:rPr>
              <a:t>Recent general revenue collections</a:t>
            </a:r>
          </a:p>
          <a:p>
            <a:pPr>
              <a:buNone/>
            </a:pPr>
            <a:r>
              <a:rPr lang="en-US" sz="3200" dirty="0" smtClean="0">
                <a:latin typeface="Arial" pitchFamily="34" charset="0"/>
                <a:cs typeface="Arial" pitchFamily="34" charset="0"/>
              </a:rPr>
              <a:t> </a:t>
            </a:r>
          </a:p>
          <a:p>
            <a:r>
              <a:rPr lang="en-US" sz="3200" dirty="0" smtClean="0">
                <a:latin typeface="Arial" pitchFamily="34" charset="0"/>
                <a:cs typeface="Arial" pitchFamily="34" charset="0"/>
              </a:rPr>
              <a:t>Historical comparisons </a:t>
            </a:r>
          </a:p>
          <a:p>
            <a:endParaRPr lang="en-US" dirty="0"/>
          </a:p>
        </p:txBody>
      </p:sp>
      <p:sp>
        <p:nvSpPr>
          <p:cNvPr id="2" name="Slide Number Placeholder 1"/>
          <p:cNvSpPr>
            <a:spLocks noGrp="1"/>
          </p:cNvSpPr>
          <p:nvPr>
            <p:ph type="sldNum" sz="quarter" idx="12"/>
          </p:nvPr>
        </p:nvSpPr>
        <p:spPr/>
        <p:txBody>
          <a:bodyPr/>
          <a:lstStyle/>
          <a:p>
            <a:fld id="{1EB25BED-CB2C-4EA6-A476-64D9EFCC272D}" type="slidenum">
              <a:rPr lang="en-US" smtClean="0"/>
              <a:pP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2383</TotalTime>
  <Words>1048</Words>
  <Application>Microsoft Office PowerPoint</Application>
  <PresentationFormat>On-screen Show (4:3)</PresentationFormat>
  <Paragraphs>289</Paragraphs>
  <Slides>30</Slides>
  <Notes>9</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 </vt:lpstr>
      <vt:lpstr>MISSOURI FISCAL UPDATE September 2014</vt:lpstr>
      <vt:lpstr>MISSOURI FISCAL UPDATE  </vt:lpstr>
      <vt:lpstr>Slide 4</vt:lpstr>
      <vt:lpstr>Slide 5</vt:lpstr>
      <vt:lpstr>Missouri Current Employment</vt:lpstr>
      <vt:lpstr>Slide 7</vt:lpstr>
      <vt:lpstr>Slide 8</vt:lpstr>
      <vt:lpstr>State Revenue Update</vt:lpstr>
      <vt:lpstr>Slide 10</vt:lpstr>
      <vt:lpstr>Slide 11</vt:lpstr>
      <vt:lpstr>General Revenue as % of Personal Income</vt:lpstr>
      <vt:lpstr>Slide 13</vt:lpstr>
      <vt:lpstr>State Spending Update</vt:lpstr>
      <vt:lpstr>Slide 15</vt:lpstr>
      <vt:lpstr>Slide 16</vt:lpstr>
      <vt:lpstr>FY 2014 Operating Budget Total Appropriations $24.8 Billion</vt:lpstr>
      <vt:lpstr>FY 2015 Operating Budget Total Appropriations $26.2 Billion</vt:lpstr>
      <vt:lpstr>Slide 19</vt:lpstr>
      <vt:lpstr>Slide 20</vt:lpstr>
      <vt:lpstr>Slide 21</vt:lpstr>
      <vt:lpstr>Slide 22</vt:lpstr>
      <vt:lpstr>Summary of Savings Since FY 2009</vt:lpstr>
      <vt:lpstr>Summary of Savings Since FY 2009</vt:lpstr>
      <vt:lpstr>MISSOURI FISCAL UPDATE  </vt:lpstr>
      <vt:lpstr>CURRENT STATUS</vt:lpstr>
      <vt:lpstr>FUTURE OUTLOOK</vt:lpstr>
      <vt:lpstr> FUTURE OUTLOOK</vt:lpstr>
      <vt:lpstr> LOTTERY AND RIVERBOAT</vt:lpstr>
      <vt:lpstr>MISSOURI FISCAL UPDATE September 2014</vt:lpstr>
    </vt:vector>
  </TitlesOfParts>
  <Company>State of Missouri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McQuary</dc:creator>
  <cp:lastModifiedBy>McQuaP</cp:lastModifiedBy>
  <cp:revision>342</cp:revision>
  <cp:lastPrinted>2013-09-19T23:12:53Z</cp:lastPrinted>
  <dcterms:created xsi:type="dcterms:W3CDTF">2012-08-30T13:22:41Z</dcterms:created>
  <dcterms:modified xsi:type="dcterms:W3CDTF">2014-10-22T16:42:05Z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