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4"/>
  </p:notesMasterIdLst>
  <p:handoutMasterIdLst>
    <p:handoutMasterId r:id="rId45"/>
  </p:handoutMasterIdLst>
  <p:sldIdLst>
    <p:sldId id="448" r:id="rId2"/>
    <p:sldId id="488" r:id="rId3"/>
    <p:sldId id="489" r:id="rId4"/>
    <p:sldId id="490" r:id="rId5"/>
    <p:sldId id="491" r:id="rId6"/>
    <p:sldId id="492" r:id="rId7"/>
    <p:sldId id="522" r:id="rId8"/>
    <p:sldId id="523" r:id="rId9"/>
    <p:sldId id="495" r:id="rId10"/>
    <p:sldId id="496" r:id="rId11"/>
    <p:sldId id="497" r:id="rId12"/>
    <p:sldId id="502" r:id="rId13"/>
    <p:sldId id="498" r:id="rId14"/>
    <p:sldId id="499" r:id="rId15"/>
    <p:sldId id="500" r:id="rId16"/>
    <p:sldId id="501" r:id="rId17"/>
    <p:sldId id="519" r:id="rId18"/>
    <p:sldId id="422" r:id="rId19"/>
    <p:sldId id="458" r:id="rId20"/>
    <p:sldId id="521" r:id="rId21"/>
    <p:sldId id="440" r:id="rId22"/>
    <p:sldId id="457" r:id="rId23"/>
    <p:sldId id="503" r:id="rId24"/>
    <p:sldId id="517" r:id="rId25"/>
    <p:sldId id="484" r:id="rId26"/>
    <p:sldId id="515" r:id="rId27"/>
    <p:sldId id="516" r:id="rId28"/>
    <p:sldId id="524" r:id="rId29"/>
    <p:sldId id="512" r:id="rId30"/>
    <p:sldId id="432" r:id="rId31"/>
    <p:sldId id="520" r:id="rId32"/>
    <p:sldId id="447" r:id="rId33"/>
    <p:sldId id="505" r:id="rId34"/>
    <p:sldId id="506" r:id="rId35"/>
    <p:sldId id="507" r:id="rId36"/>
    <p:sldId id="514" r:id="rId37"/>
    <p:sldId id="508" r:id="rId38"/>
    <p:sldId id="465" r:id="rId39"/>
    <p:sldId id="509" r:id="rId40"/>
    <p:sldId id="510" r:id="rId41"/>
    <p:sldId id="466" r:id="rId42"/>
    <p:sldId id="518" r:id="rId43"/>
  </p:sldIdLst>
  <p:sldSz cx="9144000" cy="6858000" type="screen4x3"/>
  <p:notesSz cx="6934200" cy="9220200"/>
  <p:defaultTextStyle>
    <a:defPPr>
      <a:defRPr lang="en-US"/>
    </a:defPPr>
    <a:lvl1pPr algn="l" rtl="0" fontAlgn="base">
      <a:spcBef>
        <a:spcPct val="0"/>
      </a:spcBef>
      <a:spcAft>
        <a:spcPct val="0"/>
      </a:spcAft>
      <a:defRPr sz="1400" kern="1200">
        <a:solidFill>
          <a:srgbClr val="FFFFFF"/>
        </a:solidFill>
        <a:latin typeface="Arial" pitchFamily="34" charset="0"/>
        <a:ea typeface="+mn-ea"/>
        <a:cs typeface="+mn-cs"/>
      </a:defRPr>
    </a:lvl1pPr>
    <a:lvl2pPr marL="457200" algn="l" rtl="0" fontAlgn="base">
      <a:spcBef>
        <a:spcPct val="0"/>
      </a:spcBef>
      <a:spcAft>
        <a:spcPct val="0"/>
      </a:spcAft>
      <a:defRPr sz="1400" kern="1200">
        <a:solidFill>
          <a:srgbClr val="FFFFFF"/>
        </a:solidFill>
        <a:latin typeface="Arial" pitchFamily="34" charset="0"/>
        <a:ea typeface="+mn-ea"/>
        <a:cs typeface="+mn-cs"/>
      </a:defRPr>
    </a:lvl2pPr>
    <a:lvl3pPr marL="914400" algn="l" rtl="0" fontAlgn="base">
      <a:spcBef>
        <a:spcPct val="0"/>
      </a:spcBef>
      <a:spcAft>
        <a:spcPct val="0"/>
      </a:spcAft>
      <a:defRPr sz="1400" kern="1200">
        <a:solidFill>
          <a:srgbClr val="FFFFFF"/>
        </a:solidFill>
        <a:latin typeface="Arial" pitchFamily="34" charset="0"/>
        <a:ea typeface="+mn-ea"/>
        <a:cs typeface="+mn-cs"/>
      </a:defRPr>
    </a:lvl3pPr>
    <a:lvl4pPr marL="1371600" algn="l" rtl="0" fontAlgn="base">
      <a:spcBef>
        <a:spcPct val="0"/>
      </a:spcBef>
      <a:spcAft>
        <a:spcPct val="0"/>
      </a:spcAft>
      <a:defRPr sz="1400" kern="1200">
        <a:solidFill>
          <a:srgbClr val="FFFFFF"/>
        </a:solidFill>
        <a:latin typeface="Arial" pitchFamily="34" charset="0"/>
        <a:ea typeface="+mn-ea"/>
        <a:cs typeface="+mn-cs"/>
      </a:defRPr>
    </a:lvl4pPr>
    <a:lvl5pPr marL="1828800" algn="l" rtl="0" fontAlgn="base">
      <a:spcBef>
        <a:spcPct val="0"/>
      </a:spcBef>
      <a:spcAft>
        <a:spcPct val="0"/>
      </a:spcAft>
      <a:defRPr sz="1400" kern="1200">
        <a:solidFill>
          <a:srgbClr val="FFFFFF"/>
        </a:solidFill>
        <a:latin typeface="Arial" pitchFamily="34" charset="0"/>
        <a:ea typeface="+mn-ea"/>
        <a:cs typeface="+mn-cs"/>
      </a:defRPr>
    </a:lvl5pPr>
    <a:lvl6pPr marL="2286000" algn="l" defTabSz="914400" rtl="0" eaLnBrk="1" latinLnBrk="0" hangingPunct="1">
      <a:defRPr sz="1400" kern="1200">
        <a:solidFill>
          <a:srgbClr val="FFFFFF"/>
        </a:solidFill>
        <a:latin typeface="Arial" pitchFamily="34" charset="0"/>
        <a:ea typeface="+mn-ea"/>
        <a:cs typeface="+mn-cs"/>
      </a:defRPr>
    </a:lvl6pPr>
    <a:lvl7pPr marL="2743200" algn="l" defTabSz="914400" rtl="0" eaLnBrk="1" latinLnBrk="0" hangingPunct="1">
      <a:defRPr sz="1400" kern="1200">
        <a:solidFill>
          <a:srgbClr val="FFFFFF"/>
        </a:solidFill>
        <a:latin typeface="Arial" pitchFamily="34" charset="0"/>
        <a:ea typeface="+mn-ea"/>
        <a:cs typeface="+mn-cs"/>
      </a:defRPr>
    </a:lvl7pPr>
    <a:lvl8pPr marL="3200400" algn="l" defTabSz="914400" rtl="0" eaLnBrk="1" latinLnBrk="0" hangingPunct="1">
      <a:defRPr sz="1400" kern="1200">
        <a:solidFill>
          <a:srgbClr val="FFFFFF"/>
        </a:solidFill>
        <a:latin typeface="Arial" pitchFamily="34" charset="0"/>
        <a:ea typeface="+mn-ea"/>
        <a:cs typeface="+mn-cs"/>
      </a:defRPr>
    </a:lvl8pPr>
    <a:lvl9pPr marL="3657600" algn="l" defTabSz="914400" rtl="0" eaLnBrk="1" latinLnBrk="0" hangingPunct="1">
      <a:defRPr sz="1400" kern="1200">
        <a:solidFill>
          <a:srgbClr val="FFFFFF"/>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9C6A"/>
    <a:srgbClr val="000066"/>
    <a:srgbClr val="2085E0"/>
    <a:srgbClr val="02466C"/>
    <a:srgbClr val="FFCC66"/>
    <a:srgbClr val="969696"/>
    <a:srgbClr val="463C42"/>
    <a:srgbClr val="F4F16E"/>
    <a:srgbClr val="FFFF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6" autoAdjust="0"/>
    <p:restoredTop sz="80241" autoAdjust="0"/>
  </p:normalViewPr>
  <p:slideViewPr>
    <p:cSldViewPr snapToGrid="0">
      <p:cViewPr varScale="1">
        <p:scale>
          <a:sx n="88" d="100"/>
          <a:sy n="88" d="100"/>
        </p:scale>
        <p:origin x="-9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32"/>
    </p:cViewPr>
  </p:sorterViewPr>
  <p:notesViewPr>
    <p:cSldViewPr snapToGrid="0">
      <p:cViewPr varScale="1">
        <p:scale>
          <a:sx n="84" d="100"/>
          <a:sy n="84" d="100"/>
        </p:scale>
        <p:origin x="-1932"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287" tIns="46142" rIns="92287" bIns="46142" numCol="1" anchor="t" anchorCtr="0" compatLnSpc="1">
            <a:prstTxWarp prst="textNoShape">
              <a:avLst/>
            </a:prstTxWarp>
          </a:bodyPr>
          <a:lstStyle>
            <a:lvl1pPr defTabSz="922338">
              <a:defRPr sz="1200">
                <a:solidFill>
                  <a:schemeClr val="tx1"/>
                </a:solidFill>
                <a:latin typeface="Times New Roman" pitchFamily="18" charset="0"/>
              </a:defRPr>
            </a:lvl1pPr>
          </a:lstStyle>
          <a:p>
            <a:r>
              <a:rPr lang="en-US"/>
              <a:t>Intro to GIS in Public Health</a:t>
            </a:r>
          </a:p>
          <a:p>
            <a:endParaRPr lang="en-US"/>
          </a:p>
        </p:txBody>
      </p:sp>
      <p:sp>
        <p:nvSpPr>
          <p:cNvPr id="15360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2287" tIns="46142" rIns="92287" bIns="46142" numCol="1" anchor="t" anchorCtr="0" compatLnSpc="1">
            <a:prstTxWarp prst="textNoShape">
              <a:avLst/>
            </a:prstTxWarp>
          </a:bodyPr>
          <a:lstStyle>
            <a:lvl1pPr algn="r" defTabSz="922338">
              <a:defRPr sz="1200">
                <a:solidFill>
                  <a:schemeClr val="tx1"/>
                </a:solidFill>
                <a:latin typeface="Times New Roman" pitchFamily="18" charset="0"/>
              </a:defRPr>
            </a:lvl1pPr>
          </a:lstStyle>
          <a:p>
            <a:endParaRPr lang="en-US"/>
          </a:p>
        </p:txBody>
      </p:sp>
      <p:sp>
        <p:nvSpPr>
          <p:cNvPr id="153604" name="Rectangle 4"/>
          <p:cNvSpPr>
            <a:spLocks noGrp="1" noChangeArrowheads="1"/>
          </p:cNvSpPr>
          <p:nvPr>
            <p:ph type="ftr" sz="quarter" idx="2"/>
          </p:nvPr>
        </p:nvSpPr>
        <p:spPr bwMode="auto">
          <a:xfrm>
            <a:off x="0" y="8759825"/>
            <a:ext cx="3005138" cy="460375"/>
          </a:xfrm>
          <a:prstGeom prst="rect">
            <a:avLst/>
          </a:prstGeom>
          <a:noFill/>
          <a:ln w="9525">
            <a:noFill/>
            <a:miter lim="800000"/>
            <a:headEnd/>
            <a:tailEnd/>
          </a:ln>
          <a:effectLst/>
        </p:spPr>
        <p:txBody>
          <a:bodyPr vert="horz" wrap="square" lIns="92287" tIns="46142" rIns="92287" bIns="46142" numCol="1" anchor="b" anchorCtr="0" compatLnSpc="1">
            <a:prstTxWarp prst="textNoShape">
              <a:avLst/>
            </a:prstTxWarp>
          </a:bodyPr>
          <a:lstStyle>
            <a:lvl1pPr defTabSz="922338">
              <a:defRPr sz="1200">
                <a:solidFill>
                  <a:schemeClr val="tx1"/>
                </a:solidFill>
                <a:latin typeface="Times New Roman" pitchFamily="18" charset="0"/>
              </a:defRPr>
            </a:lvl1pPr>
          </a:lstStyle>
          <a:p>
            <a:r>
              <a:rPr lang="en-US"/>
              <a:t>Presented by Missouri Dept of Health and Senior Services</a:t>
            </a:r>
          </a:p>
        </p:txBody>
      </p:sp>
      <p:sp>
        <p:nvSpPr>
          <p:cNvPr id="153605" name="Rectangle 5"/>
          <p:cNvSpPr>
            <a:spLocks noGrp="1" noChangeArrowheads="1"/>
          </p:cNvSpPr>
          <p:nvPr>
            <p:ph type="sldNum" sz="quarter" idx="3"/>
          </p:nvPr>
        </p:nvSpPr>
        <p:spPr bwMode="auto">
          <a:xfrm>
            <a:off x="3929063" y="8759825"/>
            <a:ext cx="3005137" cy="460375"/>
          </a:xfrm>
          <a:prstGeom prst="rect">
            <a:avLst/>
          </a:prstGeom>
          <a:noFill/>
          <a:ln w="9525">
            <a:noFill/>
            <a:miter lim="800000"/>
            <a:headEnd/>
            <a:tailEnd/>
          </a:ln>
          <a:effectLst/>
        </p:spPr>
        <p:txBody>
          <a:bodyPr vert="horz" wrap="square" lIns="92287" tIns="46142" rIns="92287" bIns="46142" numCol="1" anchor="b" anchorCtr="0" compatLnSpc="1">
            <a:prstTxWarp prst="textNoShape">
              <a:avLst/>
            </a:prstTxWarp>
          </a:bodyPr>
          <a:lstStyle>
            <a:lvl1pPr algn="r" defTabSz="922338">
              <a:defRPr sz="1200">
                <a:solidFill>
                  <a:schemeClr val="tx1"/>
                </a:solidFill>
                <a:latin typeface="Times New Roman" pitchFamily="18" charset="0"/>
              </a:defRPr>
            </a:lvl1pPr>
          </a:lstStyle>
          <a:p>
            <a:fld id="{CA8B02DD-8900-4F4C-9190-0EB06DF812F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287" tIns="46142" rIns="92287" bIns="46142" numCol="1" anchor="t" anchorCtr="0" compatLnSpc="1">
            <a:prstTxWarp prst="textNoShape">
              <a:avLst/>
            </a:prstTxWarp>
          </a:bodyPr>
          <a:lstStyle>
            <a:lvl1pPr defTabSz="922338">
              <a:defRPr sz="1200">
                <a:solidFill>
                  <a:schemeClr val="tx1"/>
                </a:solidFill>
                <a:latin typeface="Times New Roman" pitchFamily="18" charset="0"/>
              </a:defRPr>
            </a:lvl1pPr>
          </a:lstStyle>
          <a:p>
            <a:endParaRPr lang="en-US"/>
          </a:p>
        </p:txBody>
      </p:sp>
      <p:sp>
        <p:nvSpPr>
          <p:cNvPr id="706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2287" tIns="46142" rIns="92287" bIns="46142" numCol="1" anchor="t" anchorCtr="0" compatLnSpc="1">
            <a:prstTxWarp prst="textNoShape">
              <a:avLst/>
            </a:prstTxWarp>
          </a:bodyPr>
          <a:lstStyle>
            <a:lvl1pPr algn="r" defTabSz="922338">
              <a:defRPr sz="1200">
                <a:solidFill>
                  <a:schemeClr val="tx1"/>
                </a:solidFill>
                <a:latin typeface="Times New Roman" pitchFamily="18" charset="0"/>
              </a:defRPr>
            </a:lvl1pPr>
          </a:lstStyle>
          <a:p>
            <a:endParaRPr lang="en-US"/>
          </a:p>
        </p:txBody>
      </p:sp>
      <p:sp>
        <p:nvSpPr>
          <p:cNvPr id="7066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925513" y="4379913"/>
            <a:ext cx="5083175" cy="4148137"/>
          </a:xfrm>
          <a:prstGeom prst="rect">
            <a:avLst/>
          </a:prstGeom>
          <a:noFill/>
          <a:ln w="9525">
            <a:noFill/>
            <a:miter lim="800000"/>
            <a:headEnd/>
            <a:tailEnd/>
          </a:ln>
          <a:effectLst/>
        </p:spPr>
        <p:txBody>
          <a:bodyPr vert="horz" wrap="square" lIns="92287" tIns="46142" rIns="92287" bIns="461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2" name="Rectangle 6"/>
          <p:cNvSpPr>
            <a:spLocks noGrp="1" noChangeArrowheads="1"/>
          </p:cNvSpPr>
          <p:nvPr>
            <p:ph type="ftr" sz="quarter" idx="4"/>
          </p:nvPr>
        </p:nvSpPr>
        <p:spPr bwMode="auto">
          <a:xfrm>
            <a:off x="0" y="8759825"/>
            <a:ext cx="3005138" cy="460375"/>
          </a:xfrm>
          <a:prstGeom prst="rect">
            <a:avLst/>
          </a:prstGeom>
          <a:noFill/>
          <a:ln w="9525">
            <a:noFill/>
            <a:miter lim="800000"/>
            <a:headEnd/>
            <a:tailEnd/>
          </a:ln>
          <a:effectLst/>
        </p:spPr>
        <p:txBody>
          <a:bodyPr vert="horz" wrap="square" lIns="92287" tIns="46142" rIns="92287" bIns="46142" numCol="1" anchor="b" anchorCtr="0" compatLnSpc="1">
            <a:prstTxWarp prst="textNoShape">
              <a:avLst/>
            </a:prstTxWarp>
          </a:bodyPr>
          <a:lstStyle>
            <a:lvl1pPr defTabSz="922338">
              <a:defRPr sz="1200">
                <a:solidFill>
                  <a:schemeClr val="tx1"/>
                </a:solidFill>
                <a:latin typeface="Times New Roman" pitchFamily="18" charset="0"/>
              </a:defRPr>
            </a:lvl1pPr>
          </a:lstStyle>
          <a:p>
            <a:endParaRPr lang="en-US"/>
          </a:p>
        </p:txBody>
      </p:sp>
      <p:sp>
        <p:nvSpPr>
          <p:cNvPr id="70663" name="Rectangle 7"/>
          <p:cNvSpPr>
            <a:spLocks noGrp="1" noChangeArrowheads="1"/>
          </p:cNvSpPr>
          <p:nvPr>
            <p:ph type="sldNum" sz="quarter" idx="5"/>
          </p:nvPr>
        </p:nvSpPr>
        <p:spPr bwMode="auto">
          <a:xfrm>
            <a:off x="3929063" y="8759825"/>
            <a:ext cx="3005137" cy="460375"/>
          </a:xfrm>
          <a:prstGeom prst="rect">
            <a:avLst/>
          </a:prstGeom>
          <a:noFill/>
          <a:ln w="9525">
            <a:noFill/>
            <a:miter lim="800000"/>
            <a:headEnd/>
            <a:tailEnd/>
          </a:ln>
          <a:effectLst/>
        </p:spPr>
        <p:txBody>
          <a:bodyPr vert="horz" wrap="square" lIns="92287" tIns="46142" rIns="92287" bIns="46142" numCol="1" anchor="b" anchorCtr="0" compatLnSpc="1">
            <a:prstTxWarp prst="textNoShape">
              <a:avLst/>
            </a:prstTxWarp>
          </a:bodyPr>
          <a:lstStyle>
            <a:lvl1pPr algn="r" defTabSz="922338">
              <a:defRPr sz="1200">
                <a:solidFill>
                  <a:schemeClr val="tx1"/>
                </a:solidFill>
                <a:latin typeface="Times New Roman" pitchFamily="18" charset="0"/>
              </a:defRPr>
            </a:lvl1pPr>
          </a:lstStyle>
          <a:p>
            <a:fld id="{F7AC7414-90BF-4FD6-9D8A-B28CC00CFD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733A2-7883-40E2-9470-0F5A80EEF9E0}" type="slidenum">
              <a:rPr lang="en-US"/>
              <a:pPr/>
              <a:t>1</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xfrm>
            <a:off x="923925" y="4379913"/>
            <a:ext cx="5086350" cy="4148137"/>
          </a:xfrm>
        </p:spPr>
        <p:txBody>
          <a:bodyPr/>
          <a:lstStyle/>
          <a:p>
            <a:r>
              <a:rPr lang="en-US" dirty="0"/>
              <a:t>GIS – Geographic Information System – Presented by Information Technology Services Division, </a:t>
            </a:r>
            <a:r>
              <a:rPr lang="en-US" dirty="0" smtClean="0"/>
              <a:t>Office</a:t>
            </a:r>
            <a:r>
              <a:rPr lang="en-US" baseline="0" dirty="0" smtClean="0"/>
              <a:t> of Geospatial Information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dirty="0" smtClean="0"/>
              <a:t>A key concept you should learn about GIS is that it is comprised of layers,</a:t>
            </a:r>
            <a:r>
              <a:rPr lang="en-US" sz="2800" baseline="0" dirty="0" smtClean="0"/>
              <a:t> which come from a variety of sources.  Each </a:t>
            </a:r>
            <a:r>
              <a:rPr lang="en-US" sz="2800" dirty="0" smtClean="0"/>
              <a:t>GIS project has</a:t>
            </a:r>
            <a:r>
              <a:rPr lang="en-US" sz="2800" baseline="0" dirty="0" smtClean="0"/>
              <a:t> </a:t>
            </a:r>
            <a:r>
              <a:rPr lang="en-US" sz="2800" dirty="0" smtClean="0"/>
              <a:t>unique combination</a:t>
            </a:r>
            <a:r>
              <a:rPr lang="en-US" sz="2800" baseline="0" dirty="0" smtClean="0"/>
              <a:t> of </a:t>
            </a:r>
            <a:r>
              <a:rPr lang="en-US" sz="2800" dirty="0" smtClean="0"/>
              <a:t>layers specific to what you are trying to map or analyze. If you are looking</a:t>
            </a:r>
            <a:r>
              <a:rPr lang="en-US" sz="2800" baseline="0" dirty="0" smtClean="0"/>
              <a:t> at population trends, you may have a layer of population demographics from the US Census Bureau.  If you’re looking at medical facilities or schools, you would have a separate layer for each of those features. </a:t>
            </a:r>
            <a:endParaRPr lang="en-US" sz="2800" dirty="0" smtClean="0"/>
          </a:p>
          <a:p>
            <a:endParaRPr lang="en-US" sz="2800" dirty="0" smtClean="0"/>
          </a:p>
          <a:p>
            <a:r>
              <a:rPr lang="en-US" sz="2800" dirty="0" smtClean="0"/>
              <a:t>Each layer stores the graphic shape of each feature (known as geometry) but also information (known as attributes) about that feature.  For example, the hospital layer contains attributes such as facility name, address, the total number of beds, and whether or not it is designated as a trauma center.  </a:t>
            </a:r>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32E9936E-13D8-4DFA-B3D4-B738663DE3A5}" type="slidenum">
              <a:rPr lang="en-US"/>
              <a:pPr/>
              <a:t>11</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sz="2800" dirty="0" smtClean="0"/>
              <a:t>An address is the most common method of describing a geographic location.  Addresses are processed through a technique called geocoding, converting a table or list of addresses to a GIS layer you can display on a map. There are multiple</a:t>
            </a:r>
            <a:r>
              <a:rPr lang="en-US" sz="2800" baseline="0" dirty="0" smtClean="0"/>
              <a:t> vendors currently in use for geocoding.  Geocoding may or may not be done within a GIS environment.  It can be done </a:t>
            </a:r>
            <a:r>
              <a:rPr lang="en-US" sz="2800" baseline="0" dirty="0" err="1" smtClean="0"/>
              <a:t>transactionally</a:t>
            </a:r>
            <a:r>
              <a:rPr lang="en-US" sz="2800" baseline="0" dirty="0" smtClean="0"/>
              <a:t>, at the point of data entry within an application, or it can be processed in a batch mode.  In transactional geocoding, the input address is passed to the geocoding software, where it is standardized to US Postal standards and returned to the calling application.  Typically the user gets a chance to review the standardized address that is returned and is asked to validate.   (This step is necessary because not all input addresses are complete are valid.)   It’s not possible to </a:t>
            </a:r>
            <a:r>
              <a:rPr lang="en-US" sz="2800" baseline="0" dirty="0" err="1" smtClean="0"/>
              <a:t>geocode</a:t>
            </a:r>
            <a:r>
              <a:rPr lang="en-US" sz="2800" baseline="0" dirty="0" smtClean="0"/>
              <a:t> all addresses, a return rate of 90% or higher is considered good.  Incomplete addresses, abbreviated street names, missing directional prefixes and private street names are all reasons why an address might not </a:t>
            </a:r>
            <a:r>
              <a:rPr lang="en-US" sz="2800" baseline="0" dirty="0" err="1" smtClean="0"/>
              <a:t>geocode</a:t>
            </a:r>
            <a:r>
              <a:rPr lang="en-US" sz="2800" baseline="0" dirty="0" smtClean="0"/>
              <a:t>.  If the application does not allow the original input address to be replaced with a standardized one, best practice is to store the standardized address in a separate set of columns.  The latitude and longitude should be stored in separate columns.  If the geocoding software used returns a location quality code, this should also be stored.  A location quality code indicates whether the returned address found is a street level match or only the center of a ZIP code.  </a:t>
            </a: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Columns of coordinates can be loaded into a GIS project without any file conversion.  The resulting layer is known as an event layer.  Event layers are graphic representations of the tabular coordinates.  As additional coordinate pairs are added to the table (frequently created and maintained in Access) points are added dynamically to the screen.  Event layers always represent point data.  A variety of database formats are support using either OLE or OBDC connections.  The latitude/longitude</a:t>
            </a:r>
            <a:r>
              <a:rPr lang="en-US" baseline="0" dirty="0" smtClean="0"/>
              <a:t> columns of a geocoded table are a common example of this type of input.  </a:t>
            </a:r>
            <a:endParaRPr lang="en-US" dirty="0" smtClean="0"/>
          </a:p>
          <a:p>
            <a:endParaRPr lang="en-US" dirty="0"/>
          </a:p>
        </p:txBody>
      </p:sp>
      <p:sp>
        <p:nvSpPr>
          <p:cNvPr id="4" name="Slide Number Placeholder 3"/>
          <p:cNvSpPr>
            <a:spLocks noGrp="1"/>
          </p:cNvSpPr>
          <p:nvPr>
            <p:ph type="sldNum" sz="quarter" idx="10"/>
          </p:nvPr>
        </p:nvSpPr>
        <p:spPr/>
        <p:txBody>
          <a:bodyPr/>
          <a:lstStyle/>
          <a:p>
            <a:fld id="{F7AC7414-90BF-4FD6-9D8A-B28CC00CFDB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GIS features do not store symbology (i.e.</a:t>
            </a:r>
            <a:r>
              <a:rPr lang="en-US" baseline="0" dirty="0" smtClean="0"/>
              <a:t> shape, color, size) for their features.  Users define their own preferences to each layer within a GIS project.  </a:t>
            </a:r>
            <a:endParaRPr lang="en-US" dirty="0"/>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32E9936E-13D8-4DFA-B3D4-B738663DE3A5}" type="slidenum">
              <a:rPr lang="en-US"/>
              <a:pPr/>
              <a:t>14</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sz="2800" dirty="0" smtClean="0"/>
              <a:t>Since we have GIS layers of counties, ZIP codes, districts, etc  it is possible to link the tabular with the GIS layer via any common</a:t>
            </a:r>
            <a:r>
              <a:rPr lang="en-US" sz="2800" baseline="0" dirty="0" smtClean="0"/>
              <a:t> column of information</a:t>
            </a:r>
            <a:r>
              <a:rPr lang="en-US" sz="2800" dirty="0" smtClean="0"/>
              <a:t>.  Several file formats are supported</a:t>
            </a:r>
            <a:r>
              <a:rPr lang="en-US" sz="2800" baseline="0" dirty="0" smtClean="0"/>
              <a:t> including OLE and OBDC connections to SQL Server, DB2 and Oracle.</a:t>
            </a:r>
            <a:r>
              <a:rPr lang="en-US" sz="2800" dirty="0" smtClean="0"/>
              <a:t> GIS staff can provide details on what types are compatible.  </a:t>
            </a:r>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fld id="{1252AF21-7CCD-40A0-85F6-0BF8EA857F0D}" type="slidenum">
              <a:rPr lang="en-US" smtClean="0"/>
              <a:pPr/>
              <a:t>15</a:t>
            </a:fld>
            <a:endParaRPr lang="en-US" smtClean="0"/>
          </a:p>
        </p:txBody>
      </p:sp>
      <p:sp>
        <p:nvSpPr>
          <p:cNvPr id="62468" name="Rectangle 3"/>
          <p:cNvSpPr>
            <a:spLocks noGrp="1" noChangeArrowheads="1"/>
          </p:cNvSpPr>
          <p:nvPr>
            <p:ph type="body" idx="1"/>
          </p:nvPr>
        </p:nvSpPr>
        <p:spPr/>
        <p:txBody>
          <a:bodyPr>
            <a:normAutofit/>
          </a:bodyPr>
          <a:lstStyle/>
          <a:p>
            <a:r>
              <a:rPr lang="en-US" sz="1600" dirty="0" smtClean="0"/>
              <a:t>A</a:t>
            </a:r>
            <a:r>
              <a:rPr lang="en-US" sz="1600" baseline="0" dirty="0" smtClean="0"/>
              <a:t> combination of GIS data layers and an external database make up a typical GIS project.  In this example, the facilities that store a variety of different chemicals are shown with a red triangle.  The locations have a site ID which is linked to a database table which includes a distance that would be effected in the event of a chemical release.  The distance is used to generate buffers, which have different distances depending on the type of chemical.  These are shown as pink circles.  These buffer layers are overlaid with layers of at risk population sites, such as day cares, schools and nursing homes.  </a:t>
            </a:r>
            <a:endParaRPr lang="en-US" sz="1600" dirty="0" smtClean="0"/>
          </a:p>
        </p:txBody>
      </p:sp>
      <p:sp>
        <p:nvSpPr>
          <p:cNvPr id="7" name="Slide Image Placeholder 6"/>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fld id="{E0A1F9A3-7532-40BF-8895-922FC485AB6F}" type="slidenum">
              <a:rPr lang="en-US" smtClean="0"/>
              <a:pPr/>
              <a:t>16</a:t>
            </a:fld>
            <a:endParaRPr lang="en-US" smtClean="0"/>
          </a:p>
        </p:txBody>
      </p:sp>
      <p:sp>
        <p:nvSpPr>
          <p:cNvPr id="63492" name="Rectangle 3"/>
          <p:cNvSpPr>
            <a:spLocks noGrp="1" noChangeArrowheads="1"/>
          </p:cNvSpPr>
          <p:nvPr>
            <p:ph type="body" idx="1"/>
          </p:nvPr>
        </p:nvSpPr>
        <p:spPr/>
        <p:txBody>
          <a:bodyPr>
            <a:normAutofit/>
          </a:bodyPr>
          <a:lstStyle/>
          <a:p>
            <a:r>
              <a:rPr lang="en-US" sz="1600" dirty="0" smtClean="0"/>
              <a:t>Once the overlay was finished, a report was created, listing out the facility, it’s chemical and which day cares would be effected in the event of a chemical release.  A complete set of maps and reports were created for each county and provided to all the local health agencies.  </a:t>
            </a:r>
          </a:p>
        </p:txBody>
      </p:sp>
      <p:sp>
        <p:nvSpPr>
          <p:cNvPr id="7" name="Slide Image Placeholder 6"/>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GIS is dependent on properly structured data.  There </a:t>
            </a:r>
            <a:r>
              <a:rPr lang="en-US" dirty="0" smtClean="0"/>
              <a:t>are a wide variety of </a:t>
            </a:r>
            <a:r>
              <a:rPr lang="en-US" dirty="0" smtClean="0"/>
              <a:t>formats</a:t>
            </a:r>
            <a:r>
              <a:rPr lang="en-US" baseline="0" dirty="0" smtClean="0"/>
              <a:t> that can be used, it’s the way the data is formatted that is the key to seamlessly integrating a dataset into GIS.   The GIS file formats are designed to store both the graphics and data information for a feature.  Graphic storage, </a:t>
            </a:r>
            <a:r>
              <a:rPr lang="en-US" baseline="0" dirty="0" smtClean="0"/>
              <a:t>as well as imagery (think aerial photography for the whole state) require larger than typical amounts of data storage.  20 years ago, GIS was already dealing with terabytes of data.  </a:t>
            </a:r>
          </a:p>
          <a:p>
            <a:r>
              <a:rPr lang="en-US" baseline="0" dirty="0" smtClean="0"/>
              <a:t>Sometimes data is offered not as a connection to a database, but in the form of a map service, a form of a web service.  Map services allow data to be published and consumed by a variety of users and applications, without directly exposing the underlying database.  </a:t>
            </a:r>
          </a:p>
          <a:p>
            <a:r>
              <a:rPr lang="en-US" baseline="0" dirty="0" smtClean="0"/>
              <a:t>Versioned editing allows a managed approach to multiple users simultaneously contributing to the edits of a single database table.  </a:t>
            </a:r>
            <a:endParaRPr lang="en-US" dirty="0"/>
          </a:p>
        </p:txBody>
      </p:sp>
      <p:sp>
        <p:nvSpPr>
          <p:cNvPr id="4" name="Slide Number Placeholder 3"/>
          <p:cNvSpPr>
            <a:spLocks noGrp="1"/>
          </p:cNvSpPr>
          <p:nvPr>
            <p:ph type="sldNum" sz="quarter" idx="10"/>
          </p:nvPr>
        </p:nvSpPr>
        <p:spPr/>
        <p:txBody>
          <a:bodyPr/>
          <a:lstStyle/>
          <a:p>
            <a:fld id="{F7AC7414-90BF-4FD6-9D8A-B28CC00CFDB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D34A0-6627-4B9A-BFF3-09996E1FC171}" type="slidenum">
              <a:rPr lang="en-US"/>
              <a:pPr/>
              <a:t>18</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dirty="0"/>
              <a:t>A wide variety of geographic data types as well as database formats are supported within a GIS. </a:t>
            </a:r>
            <a:r>
              <a:rPr lang="en-US" dirty="0" smtClean="0"/>
              <a:t> Some file formats aren’t a single file, but exist as a set of files.</a:t>
            </a:r>
            <a:r>
              <a:rPr lang="en-US" baseline="0" dirty="0" smtClean="0"/>
              <a:t>  ArcGIS includes something called ArcCatalog, which allows the user to preview the content, both as a graphic view as well as in tabular form.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A6E28-421B-4C6A-A829-2D48C65040A7}" type="slidenum">
              <a:rPr lang="en-US"/>
              <a:pPr/>
              <a:t>19</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r>
              <a:rPr lang="en-US" dirty="0" smtClean="0"/>
              <a:t>There are multiple</a:t>
            </a:r>
            <a:r>
              <a:rPr lang="en-US" baseline="0" dirty="0" smtClean="0"/>
              <a:t> types of GIS file formats and each has its usage.  Some are more portable, others are more efficient for a large number of records.  </a:t>
            </a:r>
            <a:r>
              <a:rPr lang="en-US" dirty="0" smtClean="0"/>
              <a:t>Geographic </a:t>
            </a:r>
            <a:r>
              <a:rPr lang="en-US" dirty="0"/>
              <a:t>data has in common generally 3 components:  geometry, attributes and indices. Geometry stores the coordinate pair or pairs that creates the graphic display on the screen</a:t>
            </a:r>
            <a:r>
              <a:rPr lang="en-US" dirty="0" smtClean="0"/>
              <a:t>.</a:t>
            </a:r>
            <a:r>
              <a:rPr lang="en-US" baseline="0" dirty="0" smtClean="0"/>
              <a:t> </a:t>
            </a:r>
            <a:r>
              <a:rPr lang="en-US" dirty="0" smtClean="0"/>
              <a:t>Enterprise geodatabases are built on industry standard databases such as Oracle, Oracle Spatial, DB2 or SQL Server. The underlying enterprise database of choice</a:t>
            </a:r>
            <a:r>
              <a:rPr lang="en-US" baseline="0" dirty="0" smtClean="0"/>
              <a:t> varies agency by agency, depending on what RDBMS is used for their business applications</a:t>
            </a:r>
            <a:endParaRPr lang="en-US" dirty="0" smtClean="0"/>
          </a:p>
          <a:p>
            <a:endParaRPr lang="en-US" dirty="0" smtClean="0"/>
          </a:p>
          <a:p>
            <a:r>
              <a:rPr lang="en-US" dirty="0" smtClean="0"/>
              <a:t>The GIS software maintains the relationship between the shape field (the geometry) with the rest of the information relating to each record (its attributes) using a series of indices.  Manipulating</a:t>
            </a:r>
            <a:r>
              <a:rPr lang="en-US" baseline="0" dirty="0" smtClean="0"/>
              <a:t> the data records outside a GIS environment can easily result in a corrupted database.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677DF788-297E-4C27-9677-8CCEEE633E94}" type="slidenum">
              <a:rPr lang="en-US"/>
              <a:pPr/>
              <a:t>2</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dirty="0"/>
              <a:t>Being able to analyze data in a geographic context is the main reason to use GIS software. </a:t>
            </a:r>
            <a:r>
              <a:rPr lang="en-US" baseline="0" dirty="0" smtClean="0"/>
              <a:t> Knowing where something is located in relationship to other locations gives us context for how things fit together in the world.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options for having multiple</a:t>
            </a:r>
            <a:r>
              <a:rPr lang="en-US" baseline="0" dirty="0" smtClean="0"/>
              <a:t> edits contribute to a database layer.  Versions of the layer can be created for individual users.  Sections of the database can be replicated for users to work disconnected from the enterprise.  Both methods require a data posting and reconciliation process with the default database.  </a:t>
            </a:r>
            <a:endParaRPr lang="en-US" dirty="0"/>
          </a:p>
        </p:txBody>
      </p:sp>
      <p:sp>
        <p:nvSpPr>
          <p:cNvPr id="4" name="Slide Number Placeholder 3"/>
          <p:cNvSpPr>
            <a:spLocks noGrp="1"/>
          </p:cNvSpPr>
          <p:nvPr>
            <p:ph type="sldNum" sz="quarter" idx="10"/>
          </p:nvPr>
        </p:nvSpPr>
        <p:spPr/>
        <p:txBody>
          <a:bodyPr/>
          <a:lstStyle/>
          <a:p>
            <a:fld id="{F7AC7414-90BF-4FD6-9D8A-B28CC00CFDB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1C034-4DB4-40A5-AED0-D6663AA6DEF1}" type="slidenum">
              <a:rPr lang="en-US"/>
              <a:pPr/>
              <a:t>21</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US" dirty="0"/>
              <a:t>Besides the standard field types, GIS data formats must accommodate the corresponding geometry for the 4 types of geographic data.  BLOBs or OLE Object field types are often used to store the geometry.   </a:t>
            </a:r>
          </a:p>
          <a:p>
            <a:endParaRPr lang="en-US" dirty="0"/>
          </a:p>
          <a:p>
            <a:r>
              <a:rPr lang="en-US" dirty="0"/>
              <a:t>Data is divided into two categories:  vector and raster. </a:t>
            </a:r>
          </a:p>
          <a:p>
            <a:r>
              <a:rPr lang="en-US" dirty="0"/>
              <a:t>Vector data models are useful for representing and storing discrete features such as buildings, roads, or property boundaries. Each vertex of a feature is stored within the shape field.</a:t>
            </a:r>
          </a:p>
          <a:p>
            <a:r>
              <a:rPr lang="en-US" dirty="0"/>
              <a:t>Raster data models are useful for representing and storing continuous features such as  aerial photography, elevation or terrain or for storing scanned documents.  Examples of raster formats include TIFF, JPEG and BMP.  Raster data is stored in rows and columns and there is only one value assigned for each cell</a:t>
            </a:r>
            <a:r>
              <a:rPr lang="en-US" dirty="0" smtClean="0"/>
              <a:t>.  As the</a:t>
            </a:r>
            <a:r>
              <a:rPr lang="en-US" baseline="0" dirty="0" smtClean="0"/>
              <a:t> standards for aerial image quality go up, the amount of storage required to store this level of detail goes up.  20 years ago, 1 meter resolution was common (1 pixel = 1 meter on the ground).  As computer processors and storage increases in capacity, its common to see 1 pixel = 6 inches, or even 3”.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88419-AFC5-4508-AA9E-17FA971AFFD9}" type="slidenum">
              <a:rPr lang="en-US"/>
              <a:pPr/>
              <a:t>22</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r>
              <a:rPr lang="en-US" dirty="0" smtClean="0"/>
              <a:t>GIS is</a:t>
            </a:r>
            <a:r>
              <a:rPr lang="en-US" baseline="0" dirty="0" smtClean="0"/>
              <a:t> available on the desktop, on the web and on mobile devices.  Mobile and web GIS are generally customized to deliver a specific set of data and tools.  Traditional desktop software is available in both free versions that have basic functionality and purchased software that includes many more tools and features.  Like other applications, GIS has both a server and a data component to it.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fld id="{451B0A07-7374-4073-A65D-DAF3BA37DF74}" type="slidenum">
              <a:rPr lang="en-US" smtClean="0"/>
              <a:pPr/>
              <a:t>23</a:t>
            </a:fld>
            <a:endParaRPr lang="en-US" smtClean="0"/>
          </a:p>
        </p:txBody>
      </p:sp>
      <p:sp>
        <p:nvSpPr>
          <p:cNvPr id="88068" name="Rectangle 3"/>
          <p:cNvSpPr>
            <a:spLocks noGrp="1" noChangeArrowheads="1"/>
          </p:cNvSpPr>
          <p:nvPr>
            <p:ph type="body" idx="1"/>
          </p:nvPr>
        </p:nvSpPr>
        <p:spPr/>
        <p:txBody>
          <a:bodyPr>
            <a:normAutofit/>
          </a:bodyPr>
          <a:lstStyle/>
          <a:p>
            <a:r>
              <a:rPr lang="en-US" sz="1600" baseline="0" dirty="0" smtClean="0"/>
              <a:t>OGI provides GIS services ranging from a very basic printed map to assistance with system and data design for integrating GIS functionality into business applications. If you’re not sure where GIS integrates into a business workflow, a meeting with OGI can help you identify how GIS fits in.  </a:t>
            </a:r>
            <a:endParaRPr lang="en-US" sz="1600" dirty="0" smtClean="0"/>
          </a:p>
        </p:txBody>
      </p:sp>
      <p:sp>
        <p:nvSpPr>
          <p:cNvPr id="7" name="Slide Image Placeholder 6"/>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printed maps are a frequently requested</a:t>
            </a:r>
            <a:r>
              <a:rPr lang="en-US" baseline="0" dirty="0" smtClean="0"/>
              <a:t> product from OGI.  The office has a large format plotter to print maps up to 42” wide.</a:t>
            </a:r>
            <a:endParaRPr lang="en-US" dirty="0"/>
          </a:p>
        </p:txBody>
      </p:sp>
      <p:sp>
        <p:nvSpPr>
          <p:cNvPr id="4" name="Slide Number Placeholder 3"/>
          <p:cNvSpPr>
            <a:spLocks noGrp="1"/>
          </p:cNvSpPr>
          <p:nvPr>
            <p:ph type="sldNum" sz="quarter" idx="10"/>
          </p:nvPr>
        </p:nvSpPr>
        <p:spPr/>
        <p:txBody>
          <a:bodyPr/>
          <a:lstStyle/>
          <a:p>
            <a:fld id="{F7AC7414-90BF-4FD6-9D8A-B28CC00CFDB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44440-69CE-49DF-B2C3-FD41A1BF5FE0}" type="slidenum">
              <a:rPr lang="en-US"/>
              <a:pPr/>
              <a:t>25</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r>
              <a:rPr lang="en-US" dirty="0" smtClean="0"/>
              <a:t>Data and functionality published as an ArcGIS Service is available in</a:t>
            </a:r>
            <a:r>
              <a:rPr lang="en-US" baseline="0" dirty="0" smtClean="0"/>
              <a:t> a variety of output formats.   The symbology and data associated with the features is determined at the time of publication.   Map services are selected an combined in a customized interactive web application similarly to how data layers are combined in a desktop project.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agencies need a web map featuring a particular data set with a custom set of tools to interact with that data, a web map using one of the web API libraries is created.  The maps have traditionally been styled to work on the desktop, but mobile friendly web maps have also been created.  There are several mobile SDK available that will work with our existing technology, although we haven’t yet created any apps with them.  </a:t>
            </a:r>
            <a:endParaRPr lang="en-US" dirty="0"/>
          </a:p>
        </p:txBody>
      </p:sp>
      <p:sp>
        <p:nvSpPr>
          <p:cNvPr id="4" name="Slide Number Placeholder 3"/>
          <p:cNvSpPr>
            <a:spLocks noGrp="1"/>
          </p:cNvSpPr>
          <p:nvPr>
            <p:ph type="sldNum" sz="quarter" idx="10"/>
          </p:nvPr>
        </p:nvSpPr>
        <p:spPr/>
        <p:txBody>
          <a:bodyPr/>
          <a:lstStyle/>
          <a:p>
            <a:fld id="{F7AC7414-90BF-4FD6-9D8A-B28CC00CFDB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600" dirty="0" smtClean="0"/>
              <a:t>The</a:t>
            </a:r>
            <a:r>
              <a:rPr lang="en-US" sz="1600" baseline="0" dirty="0" smtClean="0"/>
              <a:t> state has a limited number of users that can be authorized to post maps on the ArcGIS.com web site.  Those authorized users will be managed through the OGI account.   Additional authors and credits could be purchased.  The site allows the user to quickly combine our locally hosted GIS data in the form of map services with cloud hosted base maps.  Publically available map services from other sites can also be added.   This interface has a very short learning curve and there are a variety of templates that are available for different types of maps. With the out of the box solution, you are limited to a small number of tools, and by what you can modify on the interface.  If you need a higher level of customization, it can be developed and hosted on the OGI servers instead.  </a:t>
            </a:r>
            <a:endParaRPr lang="en-US" sz="1600" dirty="0"/>
          </a:p>
        </p:txBody>
      </p:sp>
      <p:sp>
        <p:nvSpPr>
          <p:cNvPr id="4" name="Slide Number Placeholder 3"/>
          <p:cNvSpPr>
            <a:spLocks noGrp="1"/>
          </p:cNvSpPr>
          <p:nvPr>
            <p:ph type="sldNum" sz="quarter" idx="10"/>
          </p:nvPr>
        </p:nvSpPr>
        <p:spPr/>
        <p:txBody>
          <a:bodyPr/>
          <a:lstStyle/>
          <a:p>
            <a:fld id="{39DD1ECF-CC76-4EFE-A73A-7A0D8BE244B0}" type="slidenum">
              <a:rPr lang="en-US" smtClean="0"/>
              <a:pPr/>
              <a:t>27</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a:t>
            </a:r>
            <a:r>
              <a:rPr lang="en-US" baseline="0" dirty="0" smtClean="0"/>
              <a:t> GIS software used in the state is ArcGIS.  The software can be license as single use, one license purchased per use, or concurrent use, a pool of licenses are made available to a group of users.  The user must have access to the network in order to check out a concurrent use license, so they are not suitable for all circumstances.  More users can be served with fewer concurrent use licenses, but the cost and annual maintenance for concurrent use licenses is higher.  </a:t>
            </a:r>
            <a:endParaRPr lang="en-US" dirty="0"/>
          </a:p>
        </p:txBody>
      </p:sp>
      <p:sp>
        <p:nvSpPr>
          <p:cNvPr id="4" name="Slide Number Placeholder 3"/>
          <p:cNvSpPr>
            <a:spLocks noGrp="1"/>
          </p:cNvSpPr>
          <p:nvPr>
            <p:ph type="sldNum" sz="quarter" idx="10"/>
          </p:nvPr>
        </p:nvSpPr>
        <p:spPr/>
        <p:txBody>
          <a:bodyPr/>
          <a:lstStyle/>
          <a:p>
            <a:fld id="{F7AC7414-90BF-4FD6-9D8A-B28CC00CFDB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11D39-C053-40DF-8AB4-DC2A0ACB7E04}" type="slidenum">
              <a:rPr lang="en-US"/>
              <a:pPr/>
              <a:t>30</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xfrm>
            <a:off x="923925" y="4379913"/>
            <a:ext cx="5086350" cy="4148137"/>
          </a:xfrm>
        </p:spPr>
        <p:txBody>
          <a:bodyPr/>
          <a:lstStyle/>
          <a:p>
            <a:r>
              <a:rPr lang="en-US" dirty="0" smtClean="0"/>
              <a:t>ArcGIS</a:t>
            </a:r>
            <a:r>
              <a:rPr lang="en-US" baseline="0" dirty="0" smtClean="0"/>
              <a:t> Basic Desktop was formerly known as ArcView; the product line has had some name changes</a:t>
            </a:r>
            <a:r>
              <a:rPr lang="en-US" dirty="0" smtClean="0"/>
              <a:t>.  </a:t>
            </a:r>
            <a:r>
              <a:rPr lang="en-US" dirty="0"/>
              <a:t>ArcGIS has 3 levels of functionality – </a:t>
            </a:r>
            <a:r>
              <a:rPr lang="en-US" dirty="0" smtClean="0"/>
              <a:t>Basic, Standard and Advanced. </a:t>
            </a:r>
            <a:r>
              <a:rPr lang="en-US" baseline="0" dirty="0" smtClean="0"/>
              <a:t>There are hundreds of ArcGIS Desktop users throughout the state.  Most installations  are ArcGIS Desktop – Basic. </a:t>
            </a:r>
            <a:r>
              <a:rPr lang="en-US" dirty="0" smtClean="0"/>
              <a:t>The higher levels of functionality in Standard and Advanced are generally only useful to advanced users.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677DF788-297E-4C27-9677-8CCEEE633E94}" type="slidenum">
              <a:rPr lang="en-US"/>
              <a:pPr/>
              <a:t>3</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800" baseline="0" dirty="0" smtClean="0"/>
              <a:t>GIS as a technology has been around as long as there have been computers, but geographic analysis and mapping dates back to ancient times. </a:t>
            </a:r>
            <a:r>
              <a:rPr lang="en-US" sz="2800" dirty="0" smtClean="0"/>
              <a:t>What do you know about GIS?  Have you ever heard of it, or seen it used?  You something</a:t>
            </a:r>
            <a:r>
              <a:rPr lang="en-US" sz="2800" baseline="0" dirty="0" smtClean="0"/>
              <a:t> think of your data in this way </a:t>
            </a:r>
            <a:r>
              <a:rPr lang="en-US" sz="2800" dirty="0" smtClean="0"/>
              <a:t>without thinking “Geography”.  Even summarizing</a:t>
            </a:r>
            <a:r>
              <a:rPr lang="en-US" sz="2800" baseline="0" dirty="0" smtClean="0"/>
              <a:t> your data by county is a form of geographic analysis.  </a:t>
            </a:r>
            <a:endParaRPr lang="en-US" sz="2800" dirty="0" smtClean="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093BA-540E-42AC-BA65-5FC54DEB1B73}" type="slidenum">
              <a:rPr lang="en-US"/>
              <a:pPr/>
              <a:t>32</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xfrm>
            <a:off x="923925" y="4379913"/>
            <a:ext cx="5086350" cy="4148137"/>
          </a:xfrm>
        </p:spPr>
        <p:txBody>
          <a:bodyPr/>
          <a:lstStyle/>
          <a:p>
            <a:r>
              <a:rPr lang="en-US" dirty="0"/>
              <a:t>The </a:t>
            </a:r>
            <a:r>
              <a:rPr lang="en-US" dirty="0" smtClean="0"/>
              <a:t>ArcGIS </a:t>
            </a:r>
            <a:r>
              <a:rPr lang="en-US" dirty="0"/>
              <a:t>components ArcCatalog and ArcMap are demonstrated.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1793D8A4-22DC-458D-87F2-FBE4F4B002DE}" type="slidenum">
              <a:rPr lang="en-US"/>
              <a:pPr/>
              <a:t>33</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xfrm>
            <a:off x="923925" y="4379914"/>
            <a:ext cx="5086350" cy="4148137"/>
          </a:xfrm>
        </p:spPr>
        <p:txBody>
          <a:bodyPr/>
          <a:lstStyle/>
          <a:p>
            <a:r>
              <a:rPr lang="en-US" sz="1000" dirty="0" smtClean="0">
                <a:solidFill>
                  <a:srgbClr val="000000"/>
                </a:solidFill>
                <a:latin typeface="Arial" charset="0"/>
                <a:cs typeface="Arial" charset="0"/>
              </a:rPr>
              <a:t>Since many business</a:t>
            </a:r>
            <a:r>
              <a:rPr lang="en-US" sz="1000" baseline="0" dirty="0" smtClean="0">
                <a:solidFill>
                  <a:srgbClr val="000000"/>
                </a:solidFill>
                <a:latin typeface="Arial" charset="0"/>
                <a:cs typeface="Arial" charset="0"/>
              </a:rPr>
              <a:t> applications</a:t>
            </a:r>
            <a:r>
              <a:rPr lang="en-US" sz="1000" dirty="0" smtClean="0">
                <a:solidFill>
                  <a:srgbClr val="000000"/>
                </a:solidFill>
                <a:latin typeface="Arial" charset="0"/>
                <a:cs typeface="Arial" charset="0"/>
              </a:rPr>
              <a:t> </a:t>
            </a:r>
            <a:r>
              <a:rPr lang="en-US" sz="1000" dirty="0">
                <a:solidFill>
                  <a:srgbClr val="000000"/>
                </a:solidFill>
                <a:latin typeface="Arial" charset="0"/>
                <a:cs typeface="Arial" charset="0"/>
              </a:rPr>
              <a:t>contain some location information, </a:t>
            </a:r>
            <a:r>
              <a:rPr lang="en-US" sz="1000" dirty="0" smtClean="0">
                <a:solidFill>
                  <a:srgbClr val="000000"/>
                </a:solidFill>
                <a:latin typeface="Arial" charset="0"/>
                <a:cs typeface="Arial" charset="0"/>
              </a:rPr>
              <a:t> many agencies would like to add GIS functionality to them.</a:t>
            </a:r>
            <a:r>
              <a:rPr lang="en-US" sz="1000" baseline="0" dirty="0" smtClean="0">
                <a:solidFill>
                  <a:srgbClr val="000000"/>
                </a:solidFill>
                <a:latin typeface="Arial" charset="0"/>
                <a:cs typeface="Arial" charset="0"/>
              </a:rPr>
              <a:t> </a:t>
            </a:r>
            <a:r>
              <a:rPr lang="en-US" sz="1000" dirty="0" smtClean="0"/>
              <a:t>Ideally GIS sits “along side” or “on top of” these applications,</a:t>
            </a:r>
            <a:r>
              <a:rPr lang="en-US" sz="1000" baseline="0" dirty="0" smtClean="0"/>
              <a:t> tapping into the same databases that are used for the applications</a:t>
            </a:r>
            <a:r>
              <a:rPr lang="en-US" sz="1000" dirty="0" smtClean="0"/>
              <a:t>.  </a:t>
            </a:r>
            <a:r>
              <a:rPr lang="en-US" sz="1000" dirty="0" smtClean="0">
                <a:solidFill>
                  <a:srgbClr val="000000"/>
                </a:solidFill>
                <a:latin typeface="Arial" charset="0"/>
                <a:cs typeface="Arial" charset="0"/>
              </a:rPr>
              <a:t>Unfortunately,</a:t>
            </a:r>
            <a:r>
              <a:rPr lang="en-US" sz="1000" baseline="0" dirty="0" smtClean="0">
                <a:solidFill>
                  <a:srgbClr val="000000"/>
                </a:solidFill>
                <a:latin typeface="Arial" charset="0"/>
                <a:cs typeface="Arial" charset="0"/>
              </a:rPr>
              <a:t> m</a:t>
            </a:r>
            <a:r>
              <a:rPr lang="en-US" sz="1000" dirty="0" smtClean="0">
                <a:solidFill>
                  <a:srgbClr val="000000"/>
                </a:solidFill>
                <a:latin typeface="Arial" charset="0"/>
                <a:cs typeface="Arial" charset="0"/>
              </a:rPr>
              <a:t>ost data and applications </a:t>
            </a:r>
            <a:r>
              <a:rPr lang="en-US" sz="1000" dirty="0">
                <a:solidFill>
                  <a:srgbClr val="000000"/>
                </a:solidFill>
                <a:latin typeface="Arial" charset="0"/>
                <a:cs typeface="Arial" charset="0"/>
              </a:rPr>
              <a:t>was not </a:t>
            </a:r>
            <a:r>
              <a:rPr lang="en-US" sz="1000" dirty="0" smtClean="0">
                <a:solidFill>
                  <a:srgbClr val="000000"/>
                </a:solidFill>
                <a:latin typeface="Arial" charset="0"/>
                <a:cs typeface="Arial" charset="0"/>
              </a:rPr>
              <a:t>designed specifically </a:t>
            </a:r>
            <a:r>
              <a:rPr lang="en-US" sz="1000" dirty="0">
                <a:solidFill>
                  <a:srgbClr val="000000"/>
                </a:solidFill>
                <a:latin typeface="Arial" charset="0"/>
                <a:cs typeface="Arial" charset="0"/>
              </a:rPr>
              <a:t>to work with GIS. </a:t>
            </a:r>
            <a:r>
              <a:rPr lang="en-US" sz="1000" dirty="0" smtClean="0">
                <a:solidFill>
                  <a:srgbClr val="000000"/>
                </a:solidFill>
                <a:latin typeface="Arial" charset="0"/>
                <a:cs typeface="Arial" charset="0"/>
              </a:rPr>
              <a:t> </a:t>
            </a:r>
            <a:r>
              <a:rPr lang="en-US" sz="1000" baseline="0" dirty="0" smtClean="0">
                <a:solidFill>
                  <a:srgbClr val="000000"/>
                </a:solidFill>
                <a:latin typeface="Arial" charset="0"/>
                <a:cs typeface="Arial" charset="0"/>
              </a:rPr>
              <a:t> A review of current applications and databases will be necessary to determine what needs to be done to incorporate GIS into the workflow.  </a:t>
            </a:r>
            <a:r>
              <a:rPr lang="en-US" sz="1000" dirty="0" smtClean="0">
                <a:solidFill>
                  <a:srgbClr val="000000"/>
                </a:solidFill>
                <a:latin typeface="Arial" charset="0"/>
                <a:cs typeface="Arial" charset="0"/>
              </a:rPr>
              <a:t>Geographic </a:t>
            </a:r>
            <a:r>
              <a:rPr lang="en-US" sz="1000" dirty="0">
                <a:solidFill>
                  <a:srgbClr val="000000"/>
                </a:solidFill>
                <a:latin typeface="Arial" charset="0"/>
                <a:cs typeface="Arial" charset="0"/>
              </a:rPr>
              <a:t>files are in a specific format unique to GIS applications, so standard </a:t>
            </a:r>
            <a:r>
              <a:rPr lang="en-US" sz="1000" dirty="0" smtClean="0">
                <a:solidFill>
                  <a:srgbClr val="000000"/>
                </a:solidFill>
                <a:latin typeface="Arial" charset="0"/>
                <a:cs typeface="Arial" charset="0"/>
              </a:rPr>
              <a:t>databases can’t </a:t>
            </a:r>
            <a:r>
              <a:rPr lang="en-US" sz="1000" dirty="0">
                <a:solidFill>
                  <a:srgbClr val="000000"/>
                </a:solidFill>
                <a:latin typeface="Arial" charset="0"/>
                <a:cs typeface="Arial" charset="0"/>
              </a:rPr>
              <a:t>be simply adjusted to </a:t>
            </a:r>
            <a:r>
              <a:rPr lang="en-US" sz="1000" dirty="0" smtClean="0">
                <a:solidFill>
                  <a:srgbClr val="000000"/>
                </a:solidFill>
                <a:latin typeface="Arial" charset="0"/>
                <a:cs typeface="Arial" charset="0"/>
              </a:rPr>
              <a:t>‘have GIS’.  </a:t>
            </a:r>
          </a:p>
          <a:p>
            <a:endParaRPr lang="en-US" sz="1000" dirty="0" smtClean="0">
              <a:solidFill>
                <a:srgbClr val="000000"/>
              </a:solidFill>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a non-integrated GIS environment,</a:t>
            </a:r>
            <a:r>
              <a:rPr lang="en-US" baseline="0" dirty="0" smtClean="0"/>
              <a:t> GIS is not connected to your business data.  It is extracted out of a database or maintained in some non-database file (Excel, text).  The data is likely to need formatting and cleanup to be used with GIS software.  This approach can be suitable for a one-time map.  For maps that need to be updated frequently or available in anything but paper, this largely manual process requires a lot of man hours to maintain.</a:t>
            </a:r>
            <a:endParaRPr lang="en-US" dirty="0"/>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One</a:t>
            </a:r>
            <a:r>
              <a:rPr lang="en-US" baseline="0" dirty="0" smtClean="0"/>
              <a:t> form of integration is to have a business application populate a database which is designed to join with a GIS layer.  In this example, county health departments post their scheduled flu clinics through an APEX application.  The underlying database has a view that contains only the data relevant to the web map.  It is joined to the GIS data layer for county boundaries. Counties shaded in blue indicate counties that have posted their flu clinic schedule. The web map updates dynamically as the counties register their flu clinics.   </a:t>
            </a:r>
            <a:endParaRPr lang="en-US" dirty="0"/>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Configuration Management Database (CMDB) used by the state data center (SDC) includes information on servers and staff including current alerts.  Servers are shown in green.  Where servers are clustered, the number of servers are shown in an information tag.  Alerts of Unavailable, Experiencing Issues and Maintenance are overlaid, along with the location of EUS staff.  The interface will easily let you determine which staff are nearest to any alert.  </a:t>
            </a:r>
            <a:endParaRPr lang="en-US" dirty="0"/>
          </a:p>
        </p:txBody>
      </p:sp>
      <p:sp>
        <p:nvSpPr>
          <p:cNvPr id="4" name="Slide Number Placeholder 3"/>
          <p:cNvSpPr>
            <a:spLocks noGrp="1"/>
          </p:cNvSpPr>
          <p:nvPr>
            <p:ph type="sldNum" sz="quarter" idx="10"/>
          </p:nvPr>
        </p:nvSpPr>
        <p:spPr/>
        <p:txBody>
          <a:bodyPr/>
          <a:lstStyle/>
          <a:p>
            <a:fld id="{F7AC7414-90BF-4FD6-9D8A-B28CC00CFDB8}"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GIS is fully integrated into an application, a combination of GIS data and business data is combined.  Business processes may rely heavily on GIS data.  Those agencies has users that are trained in how to use the ArcGIS Desktop software to perform data updates.  The underlying database changes are available to many other users, and might also be used as a data source for a dynamic web map.  </a:t>
            </a:r>
            <a:endParaRPr lang="en-US" dirty="0"/>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F2B91-CF14-475E-AB3B-422DEEB1368F}" type="slidenum">
              <a:rPr lang="en-US"/>
              <a:pPr/>
              <a:t>38</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xfrm>
            <a:off x="923925" y="4379913"/>
            <a:ext cx="5086350" cy="4148137"/>
          </a:xfrm>
        </p:spPr>
        <p:txBody>
          <a:bodyPr/>
          <a:lstStyle/>
          <a:p>
            <a:r>
              <a:rPr lang="en-US" dirty="0" smtClean="0"/>
              <a:t>Part of an integrated GIS system  is to</a:t>
            </a:r>
            <a:r>
              <a:rPr lang="en-US" baseline="0" dirty="0" smtClean="0"/>
              <a:t> review the current workflow, looking for repetitive processes.  </a:t>
            </a:r>
            <a:r>
              <a:rPr lang="en-US" dirty="0" smtClean="0"/>
              <a:t>Out</a:t>
            </a:r>
            <a:r>
              <a:rPr lang="en-US" baseline="0" dirty="0" smtClean="0"/>
              <a:t> of the box ArcGIS Basic Desktop contains hundreds of tools.  When the same GIS steps are executed routinely by multiple users, it makes sense to streamline their workflow by  creating a custom interface and/or custom tools.  Although custom components can be written in .NET or Java, the more common process is to develop a custom script, or set of scripts, using Python.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When GIS is fully integrated into the business workflow, edits occur both within GIS and business applications.  In this integrated design, GIS passes data to business application,  and vice versa.  Integrated environment provide a data platform for dynamic, real time products.  </a:t>
            </a:r>
            <a:endParaRPr lang="en-US" dirty="0"/>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GIS becomes</a:t>
            </a:r>
            <a:r>
              <a:rPr lang="en-US" baseline="0" dirty="0" smtClean="0"/>
              <a:t> more tightly integrated into an enterprise, data and information from all different types of sources is collected, consumed, integrated, viewed and redistributed in the form of many different GIS products – from desktop to online to  mobile.  </a:t>
            </a:r>
            <a:endParaRPr lang="en-US" dirty="0"/>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1FF93-0909-49C0-A7B0-E1102A484592}" type="slidenum">
              <a:rPr lang="en-US"/>
              <a:pPr/>
              <a:t>41</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dirty="0" smtClean="0"/>
              <a:t>The unique aspects of geographic analysis require specialized objects not available in a standard component library. There </a:t>
            </a:r>
            <a:r>
              <a:rPr lang="en-US" dirty="0"/>
              <a:t>are objects for both </a:t>
            </a:r>
            <a:r>
              <a:rPr lang="en-US" dirty="0" smtClean="0"/>
              <a:t>managing</a:t>
            </a:r>
            <a:r>
              <a:rPr lang="en-US" baseline="0" dirty="0" smtClean="0"/>
              <a:t> </a:t>
            </a:r>
            <a:r>
              <a:rPr lang="en-US" dirty="0" smtClean="0"/>
              <a:t>geometry,</a:t>
            </a:r>
            <a:r>
              <a:rPr lang="en-US" baseline="0" dirty="0" smtClean="0"/>
              <a:t> spatial references (how the sphere of the earth is projected onto a 2D plane), data types (points, lines, polygons) and symbology (color, outline, font, line style).  </a:t>
            </a:r>
            <a:r>
              <a:rPr lang="en-US" dirty="0" smtClean="0"/>
              <a:t> SDK and APIs</a:t>
            </a:r>
            <a:r>
              <a:rPr lang="en-US" baseline="0" dirty="0" smtClean="0"/>
              <a:t> are available for a variety of platforms, </a:t>
            </a:r>
            <a:r>
              <a:rPr lang="en-US" baseline="0" smtClean="0"/>
              <a:t>both desktop </a:t>
            </a:r>
            <a:r>
              <a:rPr lang="en-US" baseline="0" dirty="0" smtClean="0"/>
              <a:t>and </a:t>
            </a:r>
            <a:r>
              <a:rPr lang="en-US" baseline="0" smtClean="0"/>
              <a:t>mobile devices.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fld id="{FD70816A-84C2-44F4-BC41-7B6E9CA331A0}" type="slidenum">
              <a:rPr lang="en-US" smtClean="0"/>
              <a:pPr/>
              <a:t>4</a:t>
            </a:fld>
            <a:endParaRPr lang="en-US" smtClean="0"/>
          </a:p>
        </p:txBody>
      </p:sp>
      <p:sp>
        <p:nvSpPr>
          <p:cNvPr id="52228" name="Rectangle 3"/>
          <p:cNvSpPr>
            <a:spLocks noGrp="1" noChangeArrowheads="1"/>
          </p:cNvSpPr>
          <p:nvPr>
            <p:ph type="body" idx="1"/>
          </p:nvPr>
        </p:nvSpPr>
        <p:spPr/>
        <p:txBody>
          <a:bodyPr>
            <a:normAutofit/>
          </a:bodyPr>
          <a:lstStyle/>
          <a:p>
            <a:r>
              <a:rPr lang="en-US" sz="1600" dirty="0" smtClean="0"/>
              <a:t>Databases and other electronic files are combined with map layers to display data by geographic location. As long as there is some data describing location (e.g. county name, city name, address) within the file, it can be incorporated into a GIS project.    It’s been estimated that 80% of data contains some sort of location.  </a:t>
            </a:r>
          </a:p>
        </p:txBody>
      </p:sp>
      <p:sp>
        <p:nvSpPr>
          <p:cNvPr id="10" name="Slide Image Placeholder 9"/>
          <p:cNvSpPr>
            <a:spLocks noGrp="1" noRot="1" noChangeAspect="1"/>
          </p:cNvSpPr>
          <p:nvPr>
            <p:ph type="sldImg"/>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fld id="{8B21CA6B-04B7-48B0-8811-EB80CE484495}" type="slidenum">
              <a:rPr lang="en-US" smtClean="0"/>
              <a:pPr/>
              <a:t>42</a:t>
            </a:fld>
            <a:endParaRPr lang="en-US" smtClean="0"/>
          </a:p>
        </p:txBody>
      </p:sp>
      <p:sp>
        <p:nvSpPr>
          <p:cNvPr id="94212" name="Rectangle 3"/>
          <p:cNvSpPr>
            <a:spLocks noGrp="1" noChangeArrowheads="1"/>
          </p:cNvSpPr>
          <p:nvPr>
            <p:ph type="body" idx="1"/>
          </p:nvPr>
        </p:nvSpPr>
        <p:spPr/>
        <p:txBody>
          <a:bodyPr>
            <a:normAutofit/>
          </a:bodyPr>
          <a:lstStyle/>
          <a:p>
            <a:endParaRPr lang="en-US" sz="1600" dirty="0" smtClean="0"/>
          </a:p>
        </p:txBody>
      </p:sp>
      <p:sp>
        <p:nvSpPr>
          <p:cNvPr id="7" name="Slide Image Placeholder 6"/>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1BD5DEFF-0F27-429F-B13A-E561ACE6BFE8}" type="slidenum">
              <a:rPr lang="en-US"/>
              <a:pPr/>
              <a:t>5</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r>
              <a:rPr lang="en-US" dirty="0" smtClean="0"/>
              <a:t>The</a:t>
            </a:r>
            <a:r>
              <a:rPr lang="en-US" baseline="0" dirty="0" smtClean="0"/>
              <a:t> most basic use of GIS is to make maps.  You know the location of some feature and you just need a map showing where it is.  If that’s all you needed, it true you could just do this using standard graphics software.  But t</a:t>
            </a:r>
            <a:r>
              <a:rPr lang="en-US" dirty="0" smtClean="0"/>
              <a:t>he true strength</a:t>
            </a:r>
            <a:r>
              <a:rPr lang="en-US" baseline="0" dirty="0" smtClean="0"/>
              <a:t> of </a:t>
            </a:r>
            <a:r>
              <a:rPr lang="en-US" dirty="0" smtClean="0"/>
              <a:t>GIS  compared to graphic software, lies with</a:t>
            </a:r>
            <a:r>
              <a:rPr lang="en-US" baseline="0" dirty="0" smtClean="0"/>
              <a:t> its </a:t>
            </a:r>
            <a:r>
              <a:rPr lang="en-US" dirty="0" smtClean="0"/>
              <a:t>ability </a:t>
            </a:r>
            <a:r>
              <a:rPr lang="en-US" dirty="0"/>
              <a:t>to </a:t>
            </a:r>
            <a:r>
              <a:rPr lang="en-US" dirty="0" smtClean="0"/>
              <a:t>analyze and display </a:t>
            </a:r>
            <a:r>
              <a:rPr lang="en-US" dirty="0"/>
              <a:t>data. </a:t>
            </a:r>
            <a:r>
              <a:rPr lang="en-US" dirty="0" smtClean="0"/>
              <a:t> Instead of </a:t>
            </a:r>
            <a:r>
              <a:rPr lang="en-US" baseline="0" dirty="0" smtClean="0"/>
              <a:t>a graphic element that you can color, manipulate and print, you make changes to the underlying database.  This is turn drives the changes on the map.  </a:t>
            </a:r>
          </a:p>
          <a:p>
            <a:endParaRPr lang="en-US" baseline="0" dirty="0" smtClean="0"/>
          </a:p>
          <a:p>
            <a:r>
              <a:rPr lang="en-US" baseline="0" dirty="0" smtClean="0"/>
              <a:t>The real strength of a GIS is the set of a</a:t>
            </a:r>
            <a:r>
              <a:rPr lang="en-US" dirty="0" smtClean="0"/>
              <a:t>nalytical</a:t>
            </a:r>
            <a:r>
              <a:rPr lang="en-US" baseline="0" dirty="0" smtClean="0"/>
              <a:t> tools that it also contains.  They include tools to  locate and analyze features based on their physical proximity to other features, find ‘hot spots’ in your data and  identify features that are within or near other feature.  After all this analysis is done, the final output might still be a basic map.  It doesn’t have to be fancy, some of the most basic maps are still very effective illustrations.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E86745AA-63CD-4D92-8D85-9FEA3E240C54}" type="slidenum">
              <a:rPr lang="en-US"/>
              <a:pPr/>
              <a:t>6</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a:xfrm>
            <a:off x="923925" y="4379914"/>
            <a:ext cx="5086350" cy="4148137"/>
          </a:xfrm>
        </p:spPr>
        <p:txBody>
          <a:bodyPr/>
          <a:lstStyle/>
          <a:p>
            <a:r>
              <a:rPr lang="en-US" dirty="0" smtClean="0"/>
              <a:t>Today,</a:t>
            </a:r>
            <a:r>
              <a:rPr lang="en-US" baseline="0" dirty="0" smtClean="0"/>
              <a:t> much of the information we use for analysis is already available in a GIS file format. </a:t>
            </a:r>
            <a:r>
              <a:rPr lang="en-US" dirty="0" smtClean="0"/>
              <a:t> A fair amount of time of</a:t>
            </a:r>
            <a:r>
              <a:rPr lang="en-US" baseline="0" dirty="0" smtClean="0"/>
              <a:t> every GIS project includes identifying the source for the data you need to perform the analysis. To determine which properties fall within a floodplain, data from two different sources was needed. </a:t>
            </a:r>
            <a:r>
              <a:rPr lang="en-US" dirty="0" smtClean="0"/>
              <a:t>Data from different</a:t>
            </a:r>
            <a:r>
              <a:rPr lang="en-US" baseline="0" dirty="0" smtClean="0"/>
              <a:t> sources may or may not contain any columns of common information. </a:t>
            </a:r>
          </a:p>
          <a:p>
            <a:r>
              <a:rPr lang="en-US" baseline="0" dirty="0" smtClean="0"/>
              <a:t>P</a:t>
            </a:r>
            <a:r>
              <a:rPr lang="en-US" dirty="0" smtClean="0"/>
              <a:t>roperty boundaries are maintained by the County Assessor,</a:t>
            </a:r>
            <a:r>
              <a:rPr lang="en-US" baseline="0" dirty="0" smtClean="0"/>
              <a:t> while </a:t>
            </a:r>
            <a:r>
              <a:rPr lang="en-US" dirty="0" smtClean="0"/>
              <a:t>flood plain boundaries</a:t>
            </a:r>
            <a:r>
              <a:rPr lang="en-US" baseline="0" dirty="0" smtClean="0"/>
              <a:t> are defined by </a:t>
            </a:r>
            <a:r>
              <a:rPr lang="en-US" dirty="0" smtClean="0"/>
              <a:t>FEMA. </a:t>
            </a:r>
            <a:r>
              <a:rPr lang="en-US" baseline="0" dirty="0" smtClean="0"/>
              <a:t> Because these layers physically overlay each other, tools within the software can easily select which properties fall within the floodplain.</a:t>
            </a:r>
            <a:r>
              <a:rPr lang="en-US" dirty="0" smtClean="0"/>
              <a:t> </a:t>
            </a:r>
            <a:r>
              <a:rPr lang="en-US" baseline="0" dirty="0" smtClean="0"/>
              <a:t> </a:t>
            </a:r>
            <a:endParaRPr lang="en-US" dirty="0"/>
          </a:p>
          <a:p>
            <a:r>
              <a:rPr lang="en-US" baseline="0" dirty="0" smtClean="0"/>
              <a:t>  </a:t>
            </a: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32E9936E-13D8-4DFA-B3D4-B738663DE3A5}" type="slidenum">
              <a:rPr lang="en-US"/>
              <a:pPr/>
              <a:t>7</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dirty="0" smtClean="0"/>
              <a:t>A map of points can be useful.  A</a:t>
            </a:r>
            <a:r>
              <a:rPr lang="en-US" baseline="0" dirty="0" smtClean="0"/>
              <a:t> map of hundreds of points is less useful.  This is a map of various crimes reported in a city.  </a:t>
            </a:r>
            <a:r>
              <a:rPr lang="en-US" dirty="0" smtClean="0"/>
              <a:t>Using GIS,</a:t>
            </a:r>
            <a:r>
              <a:rPr lang="en-US" baseline="0" dirty="0" smtClean="0"/>
              <a:t> the points can be summarized by census tract or some other neighborhood boundary</a:t>
            </a:r>
            <a:r>
              <a:rPr lang="en-US" dirty="0" smtClean="0"/>
              <a:t>. The</a:t>
            </a:r>
            <a:r>
              <a:rPr lang="en-US" baseline="0" dirty="0" smtClean="0"/>
              <a:t> darker colors indicate a higher concentration of points, i.e. higher incidents of crime. </a:t>
            </a:r>
            <a:r>
              <a:rPr lang="en-US" dirty="0" smtClean="0"/>
              <a:t>This </a:t>
            </a:r>
            <a:r>
              <a:rPr lang="en-US" dirty="0"/>
              <a:t>data can be further analyzed to compare </a:t>
            </a:r>
            <a:r>
              <a:rPr lang="en-US" dirty="0" smtClean="0"/>
              <a:t>this</a:t>
            </a:r>
            <a:r>
              <a:rPr lang="en-US" baseline="0" dirty="0" smtClean="0"/>
              <a:t> layer with </a:t>
            </a:r>
            <a:r>
              <a:rPr lang="en-US" dirty="0" smtClean="0"/>
              <a:t>basic </a:t>
            </a:r>
            <a:r>
              <a:rPr lang="en-US" dirty="0"/>
              <a:t>demographic information, such as vacant housing and poverty status</a:t>
            </a:r>
            <a:r>
              <a:rPr lang="en-US" dirty="0" smtClean="0"/>
              <a:t>.  </a:t>
            </a:r>
            <a:endParaRPr lang="en-US" dirty="0"/>
          </a:p>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GIS for IT</a:t>
            </a:r>
          </a:p>
        </p:txBody>
      </p:sp>
      <p:sp>
        <p:nvSpPr>
          <p:cNvPr id="5" name="Rectangle 3"/>
          <p:cNvSpPr>
            <a:spLocks noGrp="1" noChangeArrowheads="1"/>
          </p:cNvSpPr>
          <p:nvPr>
            <p:ph type="dt" idx="1"/>
          </p:nvPr>
        </p:nvSpPr>
        <p:spPr>
          <a:ln/>
        </p:spPr>
        <p:txBody>
          <a:bodyPr/>
          <a:lstStyle/>
          <a:p>
            <a:r>
              <a:rPr lang="en-US"/>
              <a:t>June 15, 2006</a:t>
            </a:r>
          </a:p>
          <a:p>
            <a:endParaRPr lang="en-US"/>
          </a:p>
        </p:txBody>
      </p:sp>
      <p:sp>
        <p:nvSpPr>
          <p:cNvPr id="6" name="Rectangle 6"/>
          <p:cNvSpPr>
            <a:spLocks noGrp="1" noChangeArrowheads="1"/>
          </p:cNvSpPr>
          <p:nvPr>
            <p:ph type="ftr" sz="quarter" idx="4"/>
          </p:nvPr>
        </p:nvSpPr>
        <p:spPr>
          <a:ln/>
        </p:spPr>
        <p:txBody>
          <a:bodyPr/>
          <a:lstStyle/>
          <a:p>
            <a:r>
              <a:rPr lang="en-US"/>
              <a:t>4</a:t>
            </a:r>
            <a:r>
              <a:rPr lang="en-US" baseline="30000"/>
              <a:t>th</a:t>
            </a:r>
            <a:r>
              <a:rPr lang="en-US"/>
              <a:t> Annual Missouri Digital Government Summit</a:t>
            </a:r>
          </a:p>
        </p:txBody>
      </p:sp>
      <p:sp>
        <p:nvSpPr>
          <p:cNvPr id="7" name="Rectangle 7"/>
          <p:cNvSpPr>
            <a:spLocks noGrp="1" noChangeArrowheads="1"/>
          </p:cNvSpPr>
          <p:nvPr>
            <p:ph type="sldNum" sz="quarter" idx="5"/>
          </p:nvPr>
        </p:nvSpPr>
        <p:spPr>
          <a:ln/>
        </p:spPr>
        <p:txBody>
          <a:bodyPr/>
          <a:lstStyle/>
          <a:p>
            <a:fld id="{474A164C-B906-4065-90A3-D5F59C6A506A}" type="slidenum">
              <a:rPr lang="en-US"/>
              <a:pPr/>
              <a:t>8</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xfrm>
            <a:off x="923925" y="4379914"/>
            <a:ext cx="5086350" cy="4148137"/>
          </a:xfrm>
        </p:spPr>
        <p:txBody>
          <a:bodyPr/>
          <a:lstStyle/>
          <a:p>
            <a:r>
              <a:rPr lang="en-US"/>
              <a:t>We are all very visual in our society.  Everyone is comfortable with pictures and will gravitate toward an illustration well before they read a paragraph of fine print.   Some people use charts or graphs in an attempt to provide a visual for their data.  Those visuals are helpful, but don’t show a good representation of how these records relate to each other spatially.  In a table, we have a tendency to sort our data alphabetically, but the counties in Missouri do not start with Adair in the Northwest and end with Wright in the boot heel.</a:t>
            </a:r>
          </a:p>
          <a:p>
            <a:r>
              <a:rPr lang="en-US"/>
              <a:t>Although research analysts and statisticians can interpret lists and columns of figures, the general public cannot derive much information from a stream of numbers.</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DD1ECF-CC76-4EFE-A73A-7A0D8BE244B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31AED6-CBB3-447A-AF29-397CBB9D16F7}" type="slidenum">
              <a:rPr lang="en-US"/>
              <a:pPr/>
              <a:t>‹#›</a:t>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AF3FB-0610-4B7F-A5D1-D91D4B24EAE7}"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8DAC6-150D-49E4-BEE1-FDA94D87BB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365875"/>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365875"/>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65875"/>
            <a:ext cx="1905000" cy="457200"/>
          </a:xfrm>
        </p:spPr>
        <p:txBody>
          <a:bodyPr/>
          <a:lstStyle>
            <a:lvl1pPr>
              <a:defRPr/>
            </a:lvl1pPr>
          </a:lstStyle>
          <a:p>
            <a:fld id="{61798558-D771-480B-B49F-48509DC1119D}" type="slidenum">
              <a:rPr lang="en-US"/>
              <a:pPr/>
              <a:t>‹#›</a:t>
            </a:fld>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399" y="4406900"/>
            <a:ext cx="71993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95399" y="2906713"/>
            <a:ext cx="71993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AA89CB-4FD0-4525-B784-AC382C7D85EF}" type="slidenum">
              <a:rPr lang="en-US"/>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00163" y="1905000"/>
            <a:ext cx="350202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4588" y="1905000"/>
            <a:ext cx="350361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02196A-C2FE-4456-A82A-D92B9E38F573}" type="slidenum">
              <a:rPr lang="en-US"/>
              <a:pPr/>
              <a:t>‹#›</a:t>
            </a:fld>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467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801" y="1535113"/>
            <a:ext cx="36546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47801" y="2174875"/>
            <a:ext cx="36546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3130" y="1535113"/>
            <a:ext cx="36560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3130" y="2174875"/>
            <a:ext cx="36560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51E216-F28C-4B1F-8BFB-B7FF38AC8100}" type="slidenum">
              <a:rPr lang="en-US"/>
              <a:pPr/>
              <a:t>‹#›</a:t>
            </a:fld>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DCAF4CE-A9AD-4D05-A149-80373506BE6F}" type="slidenum">
              <a:rPr lang="en-US"/>
              <a:pPr/>
              <a:t>‹#›</a:t>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A276F1-B40B-47FB-AFE9-8A526C74B1EB}" type="slidenum">
              <a:rPr lang="en-US"/>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5E91DA-BB25-4CD0-B68A-B4AF942CC66F}" type="slidenum">
              <a:rPr lang="en-US"/>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5575" y="569913"/>
            <a:ext cx="7280275" cy="1082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00163" y="1905000"/>
            <a:ext cx="350202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4588" y="1905000"/>
            <a:ext cx="3503612" cy="41910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65875"/>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658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65875"/>
            <a:ext cx="1905000" cy="457200"/>
          </a:xfrm>
        </p:spPr>
        <p:txBody>
          <a:bodyPr/>
          <a:lstStyle>
            <a:lvl1pPr>
              <a:defRPr/>
            </a:lvl1pPr>
          </a:lstStyle>
          <a:p>
            <a:fld id="{3C130474-845C-451F-9320-E302F54E517F}" type="slidenum">
              <a:rPr lang="en-US" smtClean="0"/>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5575" y="569913"/>
            <a:ext cx="7280275" cy="108267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00163" y="1905000"/>
            <a:ext cx="3502025" cy="41910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954588" y="1905000"/>
            <a:ext cx="350361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65875"/>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658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65875"/>
            <a:ext cx="1905000" cy="457200"/>
          </a:xfrm>
        </p:spPr>
        <p:txBody>
          <a:bodyPr/>
          <a:lstStyle>
            <a:lvl1pPr>
              <a:defRPr/>
            </a:lvl1pPr>
          </a:lstStyle>
          <a:p>
            <a:fld id="{DCC16A4B-6924-4EB5-B0E2-1BCF8C4CAAB8}" type="slidenum">
              <a:rPr lang="en-US"/>
              <a:pPr/>
              <a:t>‹#›</a:t>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Pr>
        <a:gradFill flip="none" rotWithShape="0">
          <a:gsLst>
            <a:gs pos="0">
              <a:srgbClr val="DDEFFF"/>
            </a:gs>
            <a:gs pos="40000">
              <a:srgbClr val="CDE7FF"/>
            </a:gs>
            <a:gs pos="73000">
              <a:srgbClr val="7EB4F6"/>
            </a:gs>
          </a:gsLst>
          <a:lin ang="5400000" scaled="1"/>
          <a:tileRect/>
        </a:gradFill>
        <a:effectLst/>
      </p:bgPr>
    </p:bg>
    <p:spTree>
      <p:nvGrpSpPr>
        <p:cNvPr id="1" name=""/>
        <p:cNvGrpSpPr/>
        <p:nvPr/>
      </p:nvGrpSpPr>
      <p:grpSpPr>
        <a:xfrm>
          <a:off x="0" y="0"/>
          <a:ext cx="0" cy="0"/>
          <a:chOff x="0" y="0"/>
          <a:chExt cx="0" cy="0"/>
        </a:xfrm>
      </p:grpSpPr>
      <p:sp>
        <p:nvSpPr>
          <p:cNvPr id="23610" name="Rectangle 58"/>
          <p:cNvSpPr>
            <a:spLocks noGrp="1" noChangeArrowheads="1"/>
          </p:cNvSpPr>
          <p:nvPr>
            <p:ph type="body" idx="1"/>
          </p:nvPr>
        </p:nvSpPr>
        <p:spPr bwMode="auto">
          <a:xfrm>
            <a:off x="1300163" y="1905000"/>
            <a:ext cx="71580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611" name="Rectangle 59"/>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defRPr>
            </a:lvl1pPr>
          </a:lstStyle>
          <a:p>
            <a:endParaRPr lang="en-US"/>
          </a:p>
        </p:txBody>
      </p:sp>
      <p:sp>
        <p:nvSpPr>
          <p:cNvPr id="23612" name="Rectangle 60"/>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defRPr>
            </a:lvl1pPr>
          </a:lstStyle>
          <a:p>
            <a:endParaRPr lang="en-US"/>
          </a:p>
        </p:txBody>
      </p:sp>
      <p:sp>
        <p:nvSpPr>
          <p:cNvPr id="23613" name="Rectangle 61"/>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5E029621-080B-4CBC-9623-6C0BFDC422EA}" type="slidenum">
              <a:rPr lang="en-US"/>
              <a:pPr/>
              <a:t>‹#›</a:t>
            </a:fld>
            <a:endParaRPr lang="en-US"/>
          </a:p>
        </p:txBody>
      </p:sp>
      <p:pic>
        <p:nvPicPr>
          <p:cNvPr id="23618" name="Picture 66" descr="M:\GISADMIN\Graphics\presentation_backgrounds\globe_border.jpg"/>
          <p:cNvPicPr>
            <a:picLocks noChangeAspect="1" noChangeArrowheads="1"/>
          </p:cNvPicPr>
          <p:nvPr/>
        </p:nvPicPr>
        <p:blipFill>
          <a:blip r:embed="rId13" cstate="print">
            <a:lum bright="12000"/>
          </a:blip>
          <a:srcRect/>
          <a:stretch>
            <a:fillRect/>
          </a:stretch>
        </p:blipFill>
        <p:spPr bwMode="auto">
          <a:xfrm>
            <a:off x="0" y="0"/>
            <a:ext cx="1279525" cy="6858000"/>
          </a:xfrm>
          <a:prstGeom prst="rect">
            <a:avLst/>
          </a:prstGeom>
          <a:noFill/>
          <a:ln w="9525">
            <a:noFill/>
            <a:miter lim="800000"/>
            <a:headEnd/>
            <a:tailEnd/>
          </a:ln>
        </p:spPr>
      </p:pic>
      <p:sp>
        <p:nvSpPr>
          <p:cNvPr id="23609" name="Rectangle 57"/>
          <p:cNvSpPr>
            <a:spLocks noGrp="1" noChangeArrowheads="1"/>
          </p:cNvSpPr>
          <p:nvPr>
            <p:ph type="title"/>
          </p:nvPr>
        </p:nvSpPr>
        <p:spPr bwMode="auto">
          <a:xfrm>
            <a:off x="1425575" y="569913"/>
            <a:ext cx="7280275" cy="1082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p:zoom/>
  </p:transition>
  <p:txStyles>
    <p:titleStyle>
      <a:lvl1pPr algn="l" rtl="0" eaLnBrk="1" fontAlgn="base" hangingPunct="1">
        <a:spcBef>
          <a:spcPct val="0"/>
        </a:spcBef>
        <a:spcAft>
          <a:spcPct val="0"/>
        </a:spcAft>
        <a:defRPr sz="4400" b="1">
          <a:solidFill>
            <a:srgbClr val="42387E"/>
          </a:solidFill>
          <a:latin typeface="+mj-lt"/>
          <a:ea typeface="+mj-ea"/>
          <a:cs typeface="+mj-cs"/>
        </a:defRPr>
      </a:lvl1pPr>
      <a:lvl2pPr algn="l" rtl="0" eaLnBrk="1" fontAlgn="base" hangingPunct="1">
        <a:spcBef>
          <a:spcPct val="0"/>
        </a:spcBef>
        <a:spcAft>
          <a:spcPct val="0"/>
        </a:spcAft>
        <a:defRPr sz="4400" b="1">
          <a:solidFill>
            <a:srgbClr val="42387E"/>
          </a:solidFill>
          <a:latin typeface="Arial Narrow" pitchFamily="34" charset="0"/>
        </a:defRPr>
      </a:lvl2pPr>
      <a:lvl3pPr algn="l" rtl="0" eaLnBrk="1" fontAlgn="base" hangingPunct="1">
        <a:spcBef>
          <a:spcPct val="0"/>
        </a:spcBef>
        <a:spcAft>
          <a:spcPct val="0"/>
        </a:spcAft>
        <a:defRPr sz="4400" b="1">
          <a:solidFill>
            <a:srgbClr val="42387E"/>
          </a:solidFill>
          <a:latin typeface="Arial Narrow" pitchFamily="34" charset="0"/>
        </a:defRPr>
      </a:lvl3pPr>
      <a:lvl4pPr algn="l" rtl="0" eaLnBrk="1" fontAlgn="base" hangingPunct="1">
        <a:spcBef>
          <a:spcPct val="0"/>
        </a:spcBef>
        <a:spcAft>
          <a:spcPct val="0"/>
        </a:spcAft>
        <a:defRPr sz="4400" b="1">
          <a:solidFill>
            <a:srgbClr val="42387E"/>
          </a:solidFill>
          <a:latin typeface="Arial Narrow" pitchFamily="34" charset="0"/>
        </a:defRPr>
      </a:lvl4pPr>
      <a:lvl5pPr algn="l" rtl="0" eaLnBrk="1" fontAlgn="base" hangingPunct="1">
        <a:spcBef>
          <a:spcPct val="0"/>
        </a:spcBef>
        <a:spcAft>
          <a:spcPct val="0"/>
        </a:spcAft>
        <a:defRPr sz="4400" b="1">
          <a:solidFill>
            <a:srgbClr val="42387E"/>
          </a:solidFill>
          <a:latin typeface="Arial Narrow" pitchFamily="34" charset="0"/>
        </a:defRPr>
      </a:lvl5pPr>
      <a:lvl6pPr marL="457200" algn="l" rtl="0" eaLnBrk="1" fontAlgn="base" hangingPunct="1">
        <a:spcBef>
          <a:spcPct val="0"/>
        </a:spcBef>
        <a:spcAft>
          <a:spcPct val="0"/>
        </a:spcAft>
        <a:defRPr sz="4400" b="1">
          <a:solidFill>
            <a:srgbClr val="42387E"/>
          </a:solidFill>
          <a:latin typeface="Arial Narrow" pitchFamily="34" charset="0"/>
        </a:defRPr>
      </a:lvl6pPr>
      <a:lvl7pPr marL="914400" algn="l" rtl="0" eaLnBrk="1" fontAlgn="base" hangingPunct="1">
        <a:spcBef>
          <a:spcPct val="0"/>
        </a:spcBef>
        <a:spcAft>
          <a:spcPct val="0"/>
        </a:spcAft>
        <a:defRPr sz="4400" b="1">
          <a:solidFill>
            <a:srgbClr val="42387E"/>
          </a:solidFill>
          <a:latin typeface="Arial Narrow" pitchFamily="34" charset="0"/>
        </a:defRPr>
      </a:lvl7pPr>
      <a:lvl8pPr marL="1371600" algn="l" rtl="0" eaLnBrk="1" fontAlgn="base" hangingPunct="1">
        <a:spcBef>
          <a:spcPct val="0"/>
        </a:spcBef>
        <a:spcAft>
          <a:spcPct val="0"/>
        </a:spcAft>
        <a:defRPr sz="4400" b="1">
          <a:solidFill>
            <a:srgbClr val="42387E"/>
          </a:solidFill>
          <a:latin typeface="Arial Narrow" pitchFamily="34" charset="0"/>
        </a:defRPr>
      </a:lvl8pPr>
      <a:lvl9pPr marL="1828800" algn="l" rtl="0" eaLnBrk="1" fontAlgn="base" hangingPunct="1">
        <a:spcBef>
          <a:spcPct val="0"/>
        </a:spcBef>
        <a:spcAft>
          <a:spcPct val="0"/>
        </a:spcAft>
        <a:defRPr sz="4400" b="1">
          <a:solidFill>
            <a:srgbClr val="42387E"/>
          </a:solidFill>
          <a:latin typeface="Arial Narrow" pitchFamily="34" charset="0"/>
        </a:defRPr>
      </a:lvl9pPr>
    </p:titleStyle>
    <p:bodyStyle>
      <a:lvl1pPr marL="342900" indent="-342900" algn="l" rtl="0" eaLnBrk="1" fontAlgn="base" hangingPunct="1">
        <a:spcBef>
          <a:spcPct val="20000"/>
        </a:spcBef>
        <a:spcAft>
          <a:spcPct val="0"/>
        </a:spcAft>
        <a:buClr>
          <a:srgbClr val="42387E"/>
        </a:buClr>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42387E"/>
        </a:buClr>
        <a:buChar char="•"/>
        <a:defRPr sz="2800">
          <a:solidFill>
            <a:schemeClr val="bg2"/>
          </a:solidFill>
          <a:latin typeface="+mn-lt"/>
        </a:defRPr>
      </a:lvl2pPr>
      <a:lvl3pPr marL="1143000" indent="-228600" algn="l" rtl="0" eaLnBrk="1" fontAlgn="base" hangingPunct="1">
        <a:spcBef>
          <a:spcPct val="20000"/>
        </a:spcBef>
        <a:spcAft>
          <a:spcPct val="0"/>
        </a:spcAft>
        <a:buClr>
          <a:srgbClr val="42387E"/>
        </a:buClr>
        <a:buChar char="•"/>
        <a:defRPr sz="2400">
          <a:solidFill>
            <a:schemeClr val="bg2"/>
          </a:solidFill>
          <a:latin typeface="+mn-lt"/>
        </a:defRPr>
      </a:lvl3pPr>
      <a:lvl4pPr marL="1600200" indent="-228600" algn="l" rtl="0" eaLnBrk="1" fontAlgn="base" hangingPunct="1">
        <a:spcBef>
          <a:spcPct val="20000"/>
        </a:spcBef>
        <a:spcAft>
          <a:spcPct val="0"/>
        </a:spcAft>
        <a:buClr>
          <a:srgbClr val="42387E"/>
        </a:buClr>
        <a:buChar char="•"/>
        <a:defRPr sz="2000">
          <a:solidFill>
            <a:schemeClr val="bg2"/>
          </a:solidFill>
          <a:latin typeface="+mn-lt"/>
        </a:defRPr>
      </a:lvl4pPr>
      <a:lvl5pPr marL="2057400" indent="-228600" algn="l" rtl="0" eaLnBrk="1" fontAlgn="base" hangingPunct="1">
        <a:spcBef>
          <a:spcPct val="20000"/>
        </a:spcBef>
        <a:spcAft>
          <a:spcPct val="0"/>
        </a:spcAft>
        <a:buClr>
          <a:srgbClr val="42387E"/>
        </a:buClr>
        <a:buChar char="•"/>
        <a:defRPr sz="2000">
          <a:solidFill>
            <a:schemeClr val="bg2"/>
          </a:solidFill>
          <a:latin typeface="+mn-lt"/>
        </a:defRPr>
      </a:lvl5pPr>
      <a:lvl6pPr marL="2514600" indent="-228600" algn="l" rtl="0" eaLnBrk="1" fontAlgn="base" hangingPunct="1">
        <a:spcBef>
          <a:spcPct val="20000"/>
        </a:spcBef>
        <a:spcAft>
          <a:spcPct val="0"/>
        </a:spcAft>
        <a:buClr>
          <a:srgbClr val="42387E"/>
        </a:buClr>
        <a:buChar char="•"/>
        <a:defRPr sz="2000">
          <a:solidFill>
            <a:schemeClr val="bg2"/>
          </a:solidFill>
          <a:latin typeface="+mn-lt"/>
        </a:defRPr>
      </a:lvl6pPr>
      <a:lvl7pPr marL="2971800" indent="-228600" algn="l" rtl="0" eaLnBrk="1" fontAlgn="base" hangingPunct="1">
        <a:spcBef>
          <a:spcPct val="20000"/>
        </a:spcBef>
        <a:spcAft>
          <a:spcPct val="0"/>
        </a:spcAft>
        <a:buClr>
          <a:srgbClr val="42387E"/>
        </a:buClr>
        <a:buChar char="•"/>
        <a:defRPr sz="2000">
          <a:solidFill>
            <a:schemeClr val="bg2"/>
          </a:solidFill>
          <a:latin typeface="+mn-lt"/>
        </a:defRPr>
      </a:lvl7pPr>
      <a:lvl8pPr marL="3429000" indent="-228600" algn="l" rtl="0" eaLnBrk="1" fontAlgn="base" hangingPunct="1">
        <a:spcBef>
          <a:spcPct val="20000"/>
        </a:spcBef>
        <a:spcAft>
          <a:spcPct val="0"/>
        </a:spcAft>
        <a:buClr>
          <a:srgbClr val="42387E"/>
        </a:buClr>
        <a:buChar char="•"/>
        <a:defRPr sz="2000">
          <a:solidFill>
            <a:schemeClr val="bg2"/>
          </a:solidFill>
          <a:latin typeface="+mn-lt"/>
        </a:defRPr>
      </a:lvl8pPr>
      <a:lvl9pPr marL="3886200" indent="-228600" algn="l" rtl="0" eaLnBrk="1" fontAlgn="base" hangingPunct="1">
        <a:spcBef>
          <a:spcPct val="20000"/>
        </a:spcBef>
        <a:spcAft>
          <a:spcPct val="0"/>
        </a:spcAft>
        <a:buClr>
          <a:srgbClr val="42387E"/>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hyperlink" Target="boone_rmp_46012_geo.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ogi.oa.mo.gov/LEGIS/LegislativeDistrict/index.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rcgis.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arcgis.com/home/webmap/embedViewer.html?webmap=5a9165da530145459910a7ab78291c4f&amp;zoom=true"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2.pn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gif"/><Relationship Id="rId4" Type="http://schemas.openxmlformats.org/officeDocument/2006/relationships/image" Target="../media/image8.pn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7.png"/><Relationship Id="rId7"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11.pn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901" name="WordArt 5" descr="M:\GISADMIN\Training\Graphics\people_places\Rachelle.jpg"/>
          <p:cNvSpPr>
            <a:spLocks noChangeArrowheads="1" noChangeShapeType="1" noTextEdit="1"/>
          </p:cNvSpPr>
          <p:nvPr/>
        </p:nvSpPr>
        <p:spPr bwMode="auto">
          <a:xfrm>
            <a:off x="4114800" y="1143000"/>
            <a:ext cx="4343400" cy="32004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a:round/>
                  <a:headEnd/>
                  <a:tailEnd/>
                </a:ln>
                <a:blipFill dpi="0" rotWithShape="0">
                  <a:blip r:embed="rId3"/>
                  <a:srcRect/>
                  <a:stretch>
                    <a:fillRect/>
                  </a:stretch>
                </a:blipFill>
                <a:latin typeface="Arial Black"/>
              </a:rPr>
              <a:t>GIS</a:t>
            </a:r>
          </a:p>
        </p:txBody>
      </p:sp>
      <p:sp>
        <p:nvSpPr>
          <p:cNvPr id="464903" name="WordArt 7"/>
          <p:cNvSpPr>
            <a:spLocks noChangeArrowheads="1" noChangeShapeType="1" noTextEdit="1"/>
          </p:cNvSpPr>
          <p:nvPr/>
        </p:nvSpPr>
        <p:spPr bwMode="auto">
          <a:xfrm>
            <a:off x="1676400" y="4876800"/>
            <a:ext cx="6486525" cy="647700"/>
          </a:xfrm>
          <a:prstGeom prst="rect">
            <a:avLst/>
          </a:prstGeom>
        </p:spPr>
        <p:txBody>
          <a:bodyPr wrap="none" fromWordArt="1">
            <a:prstTxWarp prst="textPlain">
              <a:avLst>
                <a:gd name="adj" fmla="val 50000"/>
              </a:avLst>
            </a:prstTxWarp>
          </a:bodyPr>
          <a:lstStyle/>
          <a:p>
            <a:pPr algn="ctr"/>
            <a:r>
              <a:rPr lang="en-US" sz="3600" kern="10">
                <a:ln w="12700">
                  <a:solidFill>
                    <a:srgbClr val="000080"/>
                  </a:solidFill>
                  <a:round/>
                  <a:headEnd/>
                  <a:tailEnd/>
                </a:ln>
                <a:solidFill>
                  <a:srgbClr val="02466C"/>
                </a:solidFill>
                <a:effectLst>
                  <a:outerShdw dist="45791" dir="2021404" algn="ctr" rotWithShape="0">
                    <a:srgbClr val="9999FF"/>
                  </a:outerShdw>
                </a:effectLst>
                <a:latin typeface="Arial Black"/>
              </a:rPr>
              <a:t>for Information Technology</a:t>
            </a:r>
          </a:p>
        </p:txBody>
      </p:sp>
      <p:pic>
        <p:nvPicPr>
          <p:cNvPr id="464902" name="Picture 6" descr="C:\Program Files\Common Files\Microsoft Shared\Clipart\cagcat50\MP00640_.wmf"/>
          <p:cNvPicPr>
            <a:picLocks noChangeAspect="1" noChangeArrowheads="1"/>
          </p:cNvPicPr>
          <p:nvPr/>
        </p:nvPicPr>
        <p:blipFill>
          <a:blip r:embed="rId4" cstate="print"/>
          <a:srcRect/>
          <a:stretch>
            <a:fillRect/>
          </a:stretch>
        </p:blipFill>
        <p:spPr bwMode="auto">
          <a:xfrm>
            <a:off x="357188" y="1120775"/>
            <a:ext cx="3124200" cy="3111500"/>
          </a:xfrm>
          <a:prstGeom prst="rect">
            <a:avLst/>
          </a:prstGeom>
          <a:noFill/>
        </p:spPr>
      </p:pic>
      <p:sp>
        <p:nvSpPr>
          <p:cNvPr id="6" name="Text Box 6"/>
          <p:cNvSpPr txBox="1">
            <a:spLocks noChangeArrowheads="1"/>
          </p:cNvSpPr>
          <p:nvPr/>
        </p:nvSpPr>
        <p:spPr bwMode="auto">
          <a:xfrm>
            <a:off x="525780" y="5628055"/>
            <a:ext cx="8153400" cy="621468"/>
          </a:xfrm>
          <a:prstGeom prst="rect">
            <a:avLst/>
          </a:prstGeom>
          <a:noFill/>
          <a:ln w="9525">
            <a:noFill/>
            <a:miter lim="800000"/>
            <a:headEnd/>
            <a:tailEnd/>
          </a:ln>
        </p:spPr>
        <p:txBody>
          <a:bodyPr lIns="82058" tIns="41029" rIns="82058" bIns="41029" anchor="b">
            <a:spAutoFit/>
          </a:bodyPr>
          <a:lstStyle/>
          <a:p>
            <a:pPr algn="ctr">
              <a:spcBef>
                <a:spcPct val="50000"/>
              </a:spcBef>
            </a:pPr>
            <a:r>
              <a:rPr lang="en-US" sz="1400" dirty="0">
                <a:solidFill>
                  <a:schemeClr val="bg2"/>
                </a:solidFill>
              </a:rPr>
              <a:t>Prepared by </a:t>
            </a:r>
            <a:r>
              <a:rPr lang="en-US" sz="1400" dirty="0" smtClean="0">
                <a:solidFill>
                  <a:schemeClr val="bg2"/>
                </a:solidFill>
              </a:rPr>
              <a:t>Information </a:t>
            </a:r>
            <a:r>
              <a:rPr lang="en-US" sz="1400" dirty="0">
                <a:solidFill>
                  <a:schemeClr val="bg2"/>
                </a:solidFill>
              </a:rPr>
              <a:t>Technology Services </a:t>
            </a:r>
            <a:r>
              <a:rPr lang="en-US" sz="1400" dirty="0" smtClean="0">
                <a:solidFill>
                  <a:schemeClr val="bg2"/>
                </a:solidFill>
              </a:rPr>
              <a:t>Division-Office of Geospatial Information</a:t>
            </a:r>
          </a:p>
          <a:p>
            <a:pPr algn="ctr">
              <a:spcBef>
                <a:spcPct val="50000"/>
              </a:spcBef>
            </a:pPr>
            <a:r>
              <a:rPr lang="en-US" sz="1400" dirty="0" smtClean="0">
                <a:solidFill>
                  <a:schemeClr val="bg2"/>
                </a:solidFill>
              </a:rPr>
              <a:t> </a:t>
            </a:r>
            <a:r>
              <a:rPr lang="en-US" sz="1400" dirty="0">
                <a:solidFill>
                  <a:schemeClr val="bg2"/>
                </a:solidFill>
              </a:rPr>
              <a:t>– </a:t>
            </a:r>
            <a:r>
              <a:rPr lang="en-US" sz="1400" dirty="0" smtClean="0">
                <a:solidFill>
                  <a:schemeClr val="bg2"/>
                </a:solidFill>
              </a:rPr>
              <a:t>2014</a:t>
            </a:r>
            <a:endParaRPr lang="en-US" sz="1400" dirty="0">
              <a:solidFill>
                <a:schemeClr val="bg2"/>
              </a:solidFill>
            </a:endParaRPr>
          </a:p>
        </p:txBody>
      </p:sp>
      <p:pic>
        <p:nvPicPr>
          <p:cNvPr id="7" name="Picture 6" descr="OGI_Logo.jpg"/>
          <p:cNvPicPr>
            <a:picLocks noChangeAspect="1"/>
          </p:cNvPicPr>
          <p:nvPr/>
        </p:nvPicPr>
        <p:blipFill>
          <a:blip r:embed="rId5" cstate="print"/>
          <a:stretch>
            <a:fillRect/>
          </a:stretch>
        </p:blipFill>
        <p:spPr>
          <a:xfrm>
            <a:off x="7620000" y="6019800"/>
            <a:ext cx="1291390" cy="694365"/>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Uses Data in Layers</a:t>
            </a:r>
            <a:endParaRPr lang="en-US" dirty="0"/>
          </a:p>
        </p:txBody>
      </p:sp>
      <p:sp>
        <p:nvSpPr>
          <p:cNvPr id="3" name="Content Placeholder 2"/>
          <p:cNvSpPr>
            <a:spLocks noGrp="1"/>
          </p:cNvSpPr>
          <p:nvPr>
            <p:ph idx="1"/>
          </p:nvPr>
        </p:nvSpPr>
        <p:spPr>
          <a:xfrm>
            <a:off x="1300163" y="1905000"/>
            <a:ext cx="7081837" cy="3048000"/>
          </a:xfrm>
        </p:spPr>
        <p:txBody>
          <a:bodyPr/>
          <a:lstStyle/>
          <a:p>
            <a:r>
              <a:rPr lang="en-US" sz="2800" dirty="0" smtClean="0"/>
              <a:t>Each feature is stored separately in its own layer, for example imagery, streets, hospitals or schools.</a:t>
            </a:r>
          </a:p>
          <a:p>
            <a:r>
              <a:rPr lang="en-US" sz="2800" dirty="0" smtClean="0"/>
              <a:t>Each layer has an underlying database, which stores information about each feature.  </a:t>
            </a:r>
          </a:p>
          <a:p>
            <a:endParaRPr lang="en-US" dirty="0"/>
          </a:p>
        </p:txBody>
      </p:sp>
      <p:pic>
        <p:nvPicPr>
          <p:cNvPr id="4" name="Picture 3" descr="layer4.png"/>
          <p:cNvPicPr>
            <a:picLocks noChangeAspect="1"/>
          </p:cNvPicPr>
          <p:nvPr/>
        </p:nvPicPr>
        <p:blipFill>
          <a:blip r:embed="rId3" cstate="print"/>
          <a:stretch>
            <a:fillRect/>
          </a:stretch>
        </p:blipFill>
        <p:spPr>
          <a:xfrm>
            <a:off x="4419600" y="3886200"/>
            <a:ext cx="3447619" cy="2771429"/>
          </a:xfrm>
          <a:prstGeom prst="rect">
            <a:avLst/>
          </a:prstGeom>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1425575" y="569913"/>
            <a:ext cx="7280275" cy="801687"/>
          </a:xfrm>
        </p:spPr>
        <p:txBody>
          <a:bodyPr/>
          <a:lstStyle/>
          <a:p>
            <a:r>
              <a:rPr lang="en-US" sz="4800" dirty="0" smtClean="0"/>
              <a:t>Geocoding</a:t>
            </a:r>
            <a:endParaRPr lang="en-US" sz="4800" dirty="0"/>
          </a:p>
        </p:txBody>
      </p:sp>
      <p:pic>
        <p:nvPicPr>
          <p:cNvPr id="6" name="Picture 13" descr="M:\GISADMIN\Training\Graphics\SampleMaps\geoNurHome.jpg"/>
          <p:cNvPicPr>
            <a:picLocks noChangeAspect="1" noChangeArrowheads="1"/>
          </p:cNvPicPr>
          <p:nvPr/>
        </p:nvPicPr>
        <p:blipFill>
          <a:blip r:embed="rId3" cstate="print"/>
          <a:srcRect/>
          <a:stretch>
            <a:fillRect/>
          </a:stretch>
        </p:blipFill>
        <p:spPr bwMode="auto">
          <a:xfrm>
            <a:off x="4032885" y="1777676"/>
            <a:ext cx="3962400" cy="347249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7" name="Group 53"/>
          <p:cNvGraphicFramePr>
            <a:graphicFrameLocks noGrp="1"/>
          </p:cNvGraphicFramePr>
          <p:nvPr/>
        </p:nvGraphicFramePr>
        <p:xfrm>
          <a:off x="1295399" y="5777627"/>
          <a:ext cx="7630164" cy="959180"/>
        </p:xfrm>
        <a:graphic>
          <a:graphicData uri="http://schemas.openxmlformats.org/drawingml/2006/table">
            <a:tbl>
              <a:tblPr/>
              <a:tblGrid>
                <a:gridCol w="1010437"/>
                <a:gridCol w="1179753"/>
                <a:gridCol w="1114211"/>
                <a:gridCol w="720960"/>
                <a:gridCol w="655418"/>
                <a:gridCol w="1179753"/>
                <a:gridCol w="1152445"/>
                <a:gridCol w="617187"/>
              </a:tblGrid>
              <a:tr h="5019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dirty="0" smtClean="0">
                          <a:ln>
                            <a:noFill/>
                          </a:ln>
                          <a:solidFill>
                            <a:schemeClr val="tx1"/>
                          </a:solidFill>
                          <a:effectLst/>
                          <a:latin typeface="Tahoma" pitchFamily="34"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smtClean="0">
                          <a:ln>
                            <a:noFill/>
                          </a:ln>
                          <a:solidFill>
                            <a:schemeClr val="tx1"/>
                          </a:solidFill>
                          <a:effectLst/>
                          <a:latin typeface="Tahoma" pitchFamily="34" charset="0"/>
                        </a:rPr>
                        <a:t>Address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smtClean="0">
                          <a:ln>
                            <a:noFill/>
                          </a:ln>
                          <a:solidFill>
                            <a:schemeClr val="tx1"/>
                          </a:solidFill>
                          <a:effectLst/>
                          <a:latin typeface="Tahoma" pitchFamily="34" charset="0"/>
                        </a:rPr>
                        <a:t>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smtClean="0">
                          <a:ln>
                            <a:noFill/>
                          </a:ln>
                          <a:solidFill>
                            <a:schemeClr val="tx1"/>
                          </a:solidFill>
                          <a:effectLst/>
                          <a:latin typeface="Tahoma" pitchFamily="34" charset="0"/>
                        </a:rPr>
                        <a:t>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smtClean="0">
                          <a:ln>
                            <a:noFill/>
                          </a:ln>
                          <a:solidFill>
                            <a:schemeClr val="tx1"/>
                          </a:solidFill>
                          <a:effectLst/>
                          <a:latin typeface="Tahoma" pitchFamily="34" charset="0"/>
                        </a:rPr>
                        <a:t>ZIP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smtClean="0">
                          <a:ln>
                            <a:noFill/>
                          </a:ln>
                          <a:solidFill>
                            <a:schemeClr val="tx1"/>
                          </a:solidFill>
                          <a:effectLst/>
                          <a:latin typeface="Tahoma" pitchFamily="34" charset="0"/>
                        </a:rPr>
                        <a:t>Phone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smtClean="0">
                          <a:ln>
                            <a:noFill/>
                          </a:ln>
                          <a:solidFill>
                            <a:schemeClr val="tx1"/>
                          </a:solidFill>
                          <a:effectLst/>
                          <a:latin typeface="Tahoma" pitchFamily="34" charset="0"/>
                        </a:rPr>
                        <a:t>FAX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1400" b="1" i="0" u="none" strike="noStrike" cap="none" normalizeH="0" baseline="0" smtClean="0">
                          <a:ln>
                            <a:noFill/>
                          </a:ln>
                          <a:solidFill>
                            <a:schemeClr val="tx1"/>
                          </a:solidFill>
                          <a:effectLst/>
                          <a:latin typeface="Tahoma"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362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Tahoma" pitchFamily="34" charset="0"/>
                        </a:rPr>
                        <a:t>Tracy Schloss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Tahoma" pitchFamily="34" charset="0"/>
                        </a:rPr>
                        <a:t>301 W High 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Tahoma" pitchFamily="34" charset="0"/>
                        </a:rPr>
                        <a:t>Jefferson 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Tahoma" pitchFamily="34" charset="0"/>
                        </a:rPr>
                        <a:t>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Tahoma" pitchFamily="34" charset="0"/>
                        </a:rPr>
                        <a:t>65109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Tahoma" pitchFamily="34" charset="0"/>
                        </a:rPr>
                        <a:t>573-522-5654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smtClean="0">
                          <a:ln>
                            <a:noFill/>
                          </a:ln>
                          <a:solidFill>
                            <a:schemeClr val="tx1"/>
                          </a:solidFill>
                          <a:effectLst/>
                          <a:latin typeface="Tahoma" pitchFamily="34" charset="0"/>
                        </a:rPr>
                        <a:t>573-751-6140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200" b="0" i="0" u="none" strike="noStrike" cap="none" normalizeH="0" baseline="0" dirty="0" smtClean="0">
                          <a:ln>
                            <a:noFill/>
                          </a:ln>
                          <a:solidFill>
                            <a:schemeClr val="tx1"/>
                          </a:solidFill>
                          <a:effectLst/>
                          <a:latin typeface="Tahoma" pitchFamily="34" charset="0"/>
                        </a:rPr>
                        <a:t>GIS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ext Box 4"/>
          <p:cNvSpPr txBox="1">
            <a:spLocks noChangeArrowheads="1"/>
          </p:cNvSpPr>
          <p:nvPr/>
        </p:nvSpPr>
        <p:spPr bwMode="auto">
          <a:xfrm>
            <a:off x="1524000" y="1566446"/>
            <a:ext cx="2209800" cy="2791293"/>
          </a:xfrm>
          <a:prstGeom prst="rect">
            <a:avLst/>
          </a:prstGeom>
          <a:solidFill>
            <a:srgbClr val="F9F7AD"/>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2058" tIns="41029" rIns="82058" bIns="41029" anchor="b">
            <a:spAutoFit/>
          </a:bodyPr>
          <a:lstStyle/>
          <a:p>
            <a:pPr>
              <a:spcBef>
                <a:spcPct val="50000"/>
              </a:spcBef>
              <a:defRPr/>
            </a:pPr>
            <a:r>
              <a:rPr lang="en-US" sz="2200" dirty="0">
                <a:solidFill>
                  <a:schemeClr val="bg2"/>
                </a:solidFill>
              </a:rPr>
              <a:t>Tables of addresses are placed on the map based on their address.  This technique is called geocoding.</a:t>
            </a: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Tables – XY coordinates</a:t>
            </a:r>
            <a:endParaRPr lang="en-US" dirty="0"/>
          </a:p>
        </p:txBody>
      </p:sp>
      <p:sp>
        <p:nvSpPr>
          <p:cNvPr id="6" name="Content Placeholder 5"/>
          <p:cNvSpPr>
            <a:spLocks noGrp="1"/>
          </p:cNvSpPr>
          <p:nvPr>
            <p:ph idx="1"/>
          </p:nvPr>
        </p:nvSpPr>
        <p:spPr>
          <a:xfrm>
            <a:off x="1368743" y="3886200"/>
            <a:ext cx="7158037" cy="2701290"/>
          </a:xfrm>
        </p:spPr>
        <p:txBody>
          <a:bodyPr/>
          <a:lstStyle/>
          <a:p>
            <a:r>
              <a:rPr lang="en-US" sz="2800" dirty="0" smtClean="0"/>
              <a:t>Columns of X and Y coordinates are read directly from a table and generated as points </a:t>
            </a:r>
          </a:p>
          <a:p>
            <a:r>
              <a:rPr lang="en-US" sz="2800" dirty="0" smtClean="0"/>
              <a:t>Common source either data collected in the field with a GPS unit, or generated from geocoding software</a:t>
            </a:r>
          </a:p>
          <a:p>
            <a:endParaRPr lang="en-US" sz="2800" dirty="0"/>
          </a:p>
        </p:txBody>
      </p:sp>
      <p:pic>
        <p:nvPicPr>
          <p:cNvPr id="5" name="Picture 3" descr="M:\GISADMIN\Training\Graphics\ArcCatalog\XYtable.jpg"/>
          <p:cNvPicPr>
            <a:picLocks noChangeAspect="1" noChangeArrowheads="1"/>
          </p:cNvPicPr>
          <p:nvPr/>
        </p:nvPicPr>
        <p:blipFill>
          <a:blip r:embed="rId3" cstate="print"/>
          <a:srcRect/>
          <a:stretch>
            <a:fillRect/>
          </a:stretch>
        </p:blipFill>
        <p:spPr bwMode="auto">
          <a:xfrm>
            <a:off x="2373631" y="1702435"/>
            <a:ext cx="3478530" cy="1983901"/>
          </a:xfrm>
          <a:prstGeom prst="rect">
            <a:avLst/>
          </a:prstGeom>
          <a:noFill/>
        </p:spPr>
      </p:pic>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575" y="569913"/>
            <a:ext cx="7280275" cy="801687"/>
          </a:xfrm>
        </p:spPr>
        <p:txBody>
          <a:bodyPr/>
          <a:lstStyle/>
          <a:p>
            <a:r>
              <a:rPr lang="en-US" dirty="0" smtClean="0"/>
              <a:t>Symbolizing Data</a:t>
            </a:r>
            <a:endParaRPr lang="en-US" dirty="0"/>
          </a:p>
        </p:txBody>
      </p:sp>
      <p:pic>
        <p:nvPicPr>
          <p:cNvPr id="103426" name="Picture 2"/>
          <p:cNvPicPr>
            <a:picLocks noChangeAspect="1" noChangeArrowheads="1"/>
          </p:cNvPicPr>
          <p:nvPr/>
        </p:nvPicPr>
        <p:blipFill>
          <a:blip r:embed="rId3" cstate="print"/>
          <a:srcRect/>
          <a:stretch>
            <a:fillRect/>
          </a:stretch>
        </p:blipFill>
        <p:spPr bwMode="auto">
          <a:xfrm>
            <a:off x="1981200" y="1600200"/>
            <a:ext cx="5346851" cy="4528374"/>
          </a:xfrm>
          <a:prstGeom prst="rect">
            <a:avLst/>
          </a:prstGeom>
          <a:noFill/>
          <a:ln w="9525">
            <a:noFill/>
            <a:miter lim="800000"/>
            <a:headEnd/>
            <a:tailEnd/>
          </a:ln>
        </p:spPr>
      </p:pic>
      <p:pic>
        <p:nvPicPr>
          <p:cNvPr id="103427" name="Picture 3"/>
          <p:cNvPicPr>
            <a:picLocks noChangeAspect="1" noChangeArrowheads="1"/>
          </p:cNvPicPr>
          <p:nvPr/>
        </p:nvPicPr>
        <p:blipFill>
          <a:blip r:embed="rId4" cstate="print"/>
          <a:srcRect/>
          <a:stretch>
            <a:fillRect/>
          </a:stretch>
        </p:blipFill>
        <p:spPr bwMode="auto">
          <a:xfrm>
            <a:off x="6858000" y="1371600"/>
            <a:ext cx="1381125" cy="1209675"/>
          </a:xfrm>
          <a:prstGeom prst="rect">
            <a:avLst/>
          </a:prstGeom>
          <a:noFill/>
          <a:ln w="9525">
            <a:solidFill>
              <a:schemeClr val="accent4">
                <a:lumMod val="95000"/>
                <a:lumOff val="5000"/>
              </a:schemeClr>
            </a:solidFill>
            <a:miter lim="800000"/>
            <a:headEnd/>
            <a:tailEnd/>
          </a:ln>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1524000" y="381000"/>
            <a:ext cx="7280275" cy="573087"/>
          </a:xfrm>
        </p:spPr>
        <p:txBody>
          <a:bodyPr/>
          <a:lstStyle/>
          <a:p>
            <a:r>
              <a:rPr lang="en-US" dirty="0" smtClean="0"/>
              <a:t>Joining Data</a:t>
            </a:r>
            <a:endParaRPr lang="en-US" dirty="0"/>
          </a:p>
        </p:txBody>
      </p:sp>
      <p:grpSp>
        <p:nvGrpSpPr>
          <p:cNvPr id="2" name="Group 471"/>
          <p:cNvGrpSpPr>
            <a:grpSpLocks/>
          </p:cNvGrpSpPr>
          <p:nvPr/>
        </p:nvGrpSpPr>
        <p:grpSpPr bwMode="auto">
          <a:xfrm>
            <a:off x="5486400" y="996951"/>
            <a:ext cx="2819400" cy="2570163"/>
            <a:chOff x="3456" y="628"/>
            <a:chExt cx="1776" cy="1619"/>
          </a:xfrm>
        </p:grpSpPr>
        <p:pic>
          <p:nvPicPr>
            <p:cNvPr id="7" name="Picture 464" descr="M:\GISADMIN\Training\Graphics\ArcCatalog\lyr_county.jpg"/>
            <p:cNvPicPr>
              <a:picLocks noChangeAspect="1" noChangeArrowheads="1"/>
            </p:cNvPicPr>
            <p:nvPr/>
          </p:nvPicPr>
          <p:blipFill>
            <a:blip r:embed="rId3" cstate="print"/>
            <a:srcRect l="15565" r="12444"/>
            <a:stretch>
              <a:fillRect/>
            </a:stretch>
          </p:blipFill>
          <p:spPr bwMode="auto">
            <a:xfrm>
              <a:off x="3456" y="628"/>
              <a:ext cx="1776" cy="1580"/>
            </a:xfrm>
            <a:prstGeom prst="rect">
              <a:avLst/>
            </a:prstGeom>
            <a:noFill/>
            <a:ln w="9525">
              <a:noFill/>
              <a:miter lim="800000"/>
              <a:headEnd/>
              <a:tailEnd/>
            </a:ln>
          </p:spPr>
        </p:pic>
        <p:sp>
          <p:nvSpPr>
            <p:cNvPr id="8" name="Text Box 468"/>
            <p:cNvSpPr txBox="1">
              <a:spLocks noChangeArrowheads="1"/>
            </p:cNvSpPr>
            <p:nvPr/>
          </p:nvSpPr>
          <p:spPr bwMode="auto">
            <a:xfrm>
              <a:off x="3600" y="2014"/>
              <a:ext cx="1392" cy="233"/>
            </a:xfrm>
            <a:prstGeom prst="rect">
              <a:avLst/>
            </a:prstGeom>
            <a:noFill/>
            <a:ln w="9525">
              <a:noFill/>
              <a:miter lim="800000"/>
              <a:headEnd/>
              <a:tailEnd/>
            </a:ln>
          </p:spPr>
          <p:txBody>
            <a:bodyPr anchor="b">
              <a:spAutoFit/>
            </a:bodyPr>
            <a:lstStyle/>
            <a:p>
              <a:pPr>
                <a:spcBef>
                  <a:spcPct val="50000"/>
                </a:spcBef>
              </a:pPr>
              <a:r>
                <a:rPr lang="en-US" dirty="0" smtClean="0">
                  <a:solidFill>
                    <a:schemeClr val="tx1"/>
                  </a:solidFill>
                  <a:latin typeface="+mn-lt"/>
                </a:rPr>
                <a:t>County GIS layer</a:t>
              </a:r>
              <a:endParaRPr lang="en-US" dirty="0">
                <a:solidFill>
                  <a:schemeClr val="tx1"/>
                </a:solidFill>
                <a:latin typeface="+mn-lt"/>
              </a:endParaRPr>
            </a:p>
          </p:txBody>
        </p:sp>
      </p:grpSp>
      <p:grpSp>
        <p:nvGrpSpPr>
          <p:cNvPr id="3" name="Group 472"/>
          <p:cNvGrpSpPr>
            <a:grpSpLocks/>
          </p:cNvGrpSpPr>
          <p:nvPr/>
        </p:nvGrpSpPr>
        <p:grpSpPr bwMode="auto">
          <a:xfrm>
            <a:off x="1524000" y="1295401"/>
            <a:ext cx="2884876" cy="4368907"/>
            <a:chOff x="624" y="816"/>
            <a:chExt cx="2152" cy="3083"/>
          </a:xfrm>
        </p:grpSpPr>
        <p:pic>
          <p:nvPicPr>
            <p:cNvPr id="10" name="Picture 466" descr="M:\GISADMIN\Training\Graphics\SampleMaps\WICpartTab.jpg"/>
            <p:cNvPicPr>
              <a:picLocks noChangeAspect="1" noChangeArrowheads="1"/>
            </p:cNvPicPr>
            <p:nvPr/>
          </p:nvPicPr>
          <p:blipFill>
            <a:blip r:embed="rId4" cstate="print"/>
            <a:srcRect/>
            <a:stretch>
              <a:fillRect/>
            </a:stretch>
          </p:blipFill>
          <p:spPr bwMode="auto">
            <a:xfrm>
              <a:off x="624" y="816"/>
              <a:ext cx="2152" cy="2784"/>
            </a:xfrm>
            <a:prstGeom prst="rect">
              <a:avLst/>
            </a:prstGeom>
            <a:noFill/>
            <a:ln w="9525">
              <a:noFill/>
              <a:miter lim="800000"/>
              <a:headEnd/>
              <a:tailEnd/>
            </a:ln>
          </p:spPr>
        </p:pic>
        <p:sp>
          <p:nvSpPr>
            <p:cNvPr id="11" name="Text Box 469"/>
            <p:cNvSpPr txBox="1">
              <a:spLocks noChangeArrowheads="1"/>
            </p:cNvSpPr>
            <p:nvPr/>
          </p:nvSpPr>
          <p:spPr bwMode="auto">
            <a:xfrm>
              <a:off x="1079" y="3638"/>
              <a:ext cx="1364" cy="261"/>
            </a:xfrm>
            <a:prstGeom prst="rect">
              <a:avLst/>
            </a:prstGeom>
            <a:noFill/>
            <a:ln w="9525">
              <a:noFill/>
              <a:miter lim="800000"/>
              <a:headEnd/>
              <a:tailEnd/>
            </a:ln>
          </p:spPr>
          <p:txBody>
            <a:bodyPr wrap="square" anchor="b">
              <a:spAutoFit/>
            </a:bodyPr>
            <a:lstStyle/>
            <a:p>
              <a:pPr>
                <a:spcBef>
                  <a:spcPct val="50000"/>
                </a:spcBef>
              </a:pPr>
              <a:r>
                <a:rPr lang="en-US" dirty="0" smtClean="0">
                  <a:solidFill>
                    <a:srgbClr val="38387E"/>
                  </a:solidFill>
                  <a:latin typeface="+mn-lt"/>
                </a:rPr>
                <a:t>Data by county</a:t>
              </a:r>
              <a:endParaRPr lang="en-US" dirty="0">
                <a:solidFill>
                  <a:srgbClr val="38387E"/>
                </a:solidFill>
                <a:latin typeface="+mn-lt"/>
              </a:endParaRPr>
            </a:p>
          </p:txBody>
        </p:sp>
      </p:grpSp>
      <p:grpSp>
        <p:nvGrpSpPr>
          <p:cNvPr id="4" name="Group 473"/>
          <p:cNvGrpSpPr>
            <a:grpSpLocks/>
          </p:cNvGrpSpPr>
          <p:nvPr/>
        </p:nvGrpSpPr>
        <p:grpSpPr bwMode="auto">
          <a:xfrm>
            <a:off x="5562600" y="3638549"/>
            <a:ext cx="3495675" cy="2979738"/>
            <a:chOff x="3504" y="2292"/>
            <a:chExt cx="2202" cy="1877"/>
          </a:xfrm>
        </p:grpSpPr>
        <p:pic>
          <p:nvPicPr>
            <p:cNvPr id="13" name="Picture 465" descr="M:\GISADMIN\Training\Graphics\SampleMaps\WICpart.jpg"/>
            <p:cNvPicPr>
              <a:picLocks noChangeAspect="1" noChangeArrowheads="1"/>
            </p:cNvPicPr>
            <p:nvPr/>
          </p:nvPicPr>
          <p:blipFill>
            <a:blip r:embed="rId5" cstate="print"/>
            <a:srcRect/>
            <a:stretch>
              <a:fillRect/>
            </a:stretch>
          </p:blipFill>
          <p:spPr bwMode="auto">
            <a:xfrm>
              <a:off x="3504" y="2462"/>
              <a:ext cx="1728" cy="1522"/>
            </a:xfrm>
            <a:prstGeom prst="rect">
              <a:avLst/>
            </a:prstGeom>
            <a:noFill/>
            <a:ln w="9525">
              <a:noFill/>
              <a:miter lim="800000"/>
              <a:headEnd/>
              <a:tailEnd/>
            </a:ln>
          </p:spPr>
        </p:pic>
        <p:pic>
          <p:nvPicPr>
            <p:cNvPr id="14" name="Picture 467" descr="M:\GISADMIN\Training\Graphics\SampleMaps\WICpartLEG.jpg"/>
            <p:cNvPicPr>
              <a:picLocks noChangeAspect="1" noChangeArrowheads="1"/>
            </p:cNvPicPr>
            <p:nvPr/>
          </p:nvPicPr>
          <p:blipFill>
            <a:blip r:embed="rId6" cstate="print"/>
            <a:srcRect/>
            <a:stretch>
              <a:fillRect/>
            </a:stretch>
          </p:blipFill>
          <p:spPr bwMode="auto">
            <a:xfrm>
              <a:off x="4848" y="2292"/>
              <a:ext cx="858" cy="684"/>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5" name="Text Box 470"/>
            <p:cNvSpPr txBox="1">
              <a:spLocks noChangeArrowheads="1"/>
            </p:cNvSpPr>
            <p:nvPr/>
          </p:nvSpPr>
          <p:spPr bwMode="auto">
            <a:xfrm>
              <a:off x="3648" y="3936"/>
              <a:ext cx="1632" cy="233"/>
            </a:xfrm>
            <a:prstGeom prst="rect">
              <a:avLst/>
            </a:prstGeom>
            <a:noFill/>
            <a:ln w="9525">
              <a:noFill/>
              <a:miter lim="800000"/>
              <a:headEnd/>
              <a:tailEnd/>
            </a:ln>
          </p:spPr>
          <p:txBody>
            <a:bodyPr wrap="square" anchor="b">
              <a:spAutoFit/>
            </a:bodyPr>
            <a:lstStyle/>
            <a:p>
              <a:pPr>
                <a:spcBef>
                  <a:spcPct val="50000"/>
                </a:spcBef>
              </a:pPr>
              <a:r>
                <a:rPr lang="en-US" dirty="0" smtClean="0">
                  <a:solidFill>
                    <a:srgbClr val="38387E"/>
                  </a:solidFill>
                  <a:latin typeface="+mn-lt"/>
                </a:rPr>
                <a:t>Data </a:t>
              </a:r>
              <a:r>
                <a:rPr lang="en-US" dirty="0">
                  <a:solidFill>
                    <a:srgbClr val="38387E"/>
                  </a:solidFill>
                  <a:latin typeface="+mn-lt"/>
                </a:rPr>
                <a:t>linked to boundaries</a:t>
              </a:r>
            </a:p>
          </p:txBody>
        </p:sp>
      </p:grpSp>
      <p:pic>
        <p:nvPicPr>
          <p:cNvPr id="16" name="Picture 1" descr="C:\Documents and Settings\schlot\Local Settings\Temporary Internet Files\Content.IE5\PY8CVZ69\MM900336837[1].gif"/>
          <p:cNvPicPr>
            <a:picLocks noChangeAspect="1" noChangeArrowheads="1" noCrop="1"/>
          </p:cNvPicPr>
          <p:nvPr/>
        </p:nvPicPr>
        <p:blipFill>
          <a:blip r:embed="rId7" cstate="print"/>
          <a:srcRect/>
          <a:stretch>
            <a:fillRect/>
          </a:stretch>
        </p:blipFill>
        <p:spPr bwMode="auto">
          <a:xfrm rot="16200000">
            <a:off x="4572001" y="2971800"/>
            <a:ext cx="809625" cy="781051"/>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447800" y="381000"/>
            <a:ext cx="7280275" cy="649287"/>
          </a:xfrm>
        </p:spPr>
        <p:txBody>
          <a:bodyPr/>
          <a:lstStyle/>
          <a:p>
            <a:pPr eaLnBrk="1" hangingPunct="1"/>
            <a:r>
              <a:rPr lang="en-US" dirty="0" smtClean="0">
                <a:solidFill>
                  <a:srgbClr val="38387E"/>
                </a:solidFill>
              </a:rPr>
              <a:t>Buffering - Risk Management</a:t>
            </a:r>
          </a:p>
        </p:txBody>
      </p:sp>
      <p:pic>
        <p:nvPicPr>
          <p:cNvPr id="17412" name="Picture 1030" descr="D:\gis_projects\bt\RMP\sample_maps\greene_all.jpg"/>
          <p:cNvPicPr>
            <a:picLocks noChangeAspect="1" noChangeArrowheads="1"/>
          </p:cNvPicPr>
          <p:nvPr/>
        </p:nvPicPr>
        <p:blipFill>
          <a:blip r:embed="rId3" cstate="print"/>
          <a:srcRect l="22221" t="34512" r="20705" b="3654"/>
          <a:stretch>
            <a:fillRect/>
          </a:stretch>
        </p:blipFill>
        <p:spPr bwMode="auto">
          <a:xfrm>
            <a:off x="1905000" y="1371600"/>
            <a:ext cx="6172200" cy="516572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447800" y="0"/>
            <a:ext cx="6248400" cy="971550"/>
          </a:xfrm>
        </p:spPr>
        <p:txBody>
          <a:bodyPr/>
          <a:lstStyle/>
          <a:p>
            <a:pPr eaLnBrk="1" hangingPunct="1"/>
            <a:r>
              <a:rPr lang="en-US" dirty="0" smtClean="0"/>
              <a:t>Output from the Analysis</a:t>
            </a:r>
          </a:p>
        </p:txBody>
      </p:sp>
      <p:pic>
        <p:nvPicPr>
          <p:cNvPr id="18435" name="Picture 1086" descr="D:\gis_projects\bt\RMP\sample_maps\greene_all.jpg"/>
          <p:cNvPicPr>
            <a:picLocks noChangeAspect="1" noChangeArrowheads="1"/>
          </p:cNvPicPr>
          <p:nvPr/>
        </p:nvPicPr>
        <p:blipFill>
          <a:blip r:embed="rId3" cstate="print"/>
          <a:srcRect l="30000" t="35950" r="30000" b="17795"/>
          <a:stretch>
            <a:fillRect/>
          </a:stretch>
        </p:blipFill>
        <p:spPr bwMode="auto">
          <a:xfrm>
            <a:off x="6019800" y="4038600"/>
            <a:ext cx="2743200" cy="245110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436" name="Picture 1087" descr="D:\gis_projects\bt\RMP\reports\daycares_greene_wct.jpg"/>
          <p:cNvPicPr>
            <a:picLocks noChangeAspect="1" noChangeArrowheads="1"/>
          </p:cNvPicPr>
          <p:nvPr/>
        </p:nvPicPr>
        <p:blipFill>
          <a:blip r:embed="rId4" cstate="print"/>
          <a:srcRect b="58893"/>
          <a:stretch>
            <a:fillRect/>
          </a:stretch>
        </p:blipFill>
        <p:spPr bwMode="auto">
          <a:xfrm>
            <a:off x="1436914" y="990600"/>
            <a:ext cx="7249886" cy="2286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7413" name="Text Box 1088"/>
          <p:cNvSpPr txBox="1">
            <a:spLocks noChangeArrowheads="1"/>
          </p:cNvSpPr>
          <p:nvPr/>
        </p:nvSpPr>
        <p:spPr bwMode="auto">
          <a:xfrm>
            <a:off x="1676400" y="4349119"/>
            <a:ext cx="4114800" cy="1429382"/>
          </a:xfrm>
          <a:prstGeom prst="rect">
            <a:avLst/>
          </a:prstGeom>
          <a:noFill/>
          <a:ln w="9525">
            <a:noFill/>
            <a:miter lim="800000"/>
            <a:headEnd/>
            <a:tailEnd/>
          </a:ln>
        </p:spPr>
        <p:txBody>
          <a:bodyPr wrap="square" lIns="82058" tIns="41029" rIns="82058" bIns="41029" anchor="b">
            <a:spAutoFit/>
          </a:bodyPr>
          <a:lstStyle/>
          <a:p>
            <a:pPr>
              <a:spcBef>
                <a:spcPct val="50000"/>
              </a:spcBef>
              <a:buFontTx/>
              <a:buChar char="•"/>
            </a:pPr>
            <a:r>
              <a:rPr lang="en-US" sz="2500" dirty="0">
                <a:solidFill>
                  <a:schemeClr val="tx1"/>
                </a:solidFill>
                <a:latin typeface="+mn-lt"/>
              </a:rPr>
              <a:t>GIS can create maps and reports</a:t>
            </a:r>
          </a:p>
          <a:p>
            <a:pPr>
              <a:spcBef>
                <a:spcPct val="50000"/>
              </a:spcBef>
              <a:buFontTx/>
              <a:buChar char="•"/>
            </a:pPr>
            <a:r>
              <a:rPr lang="en-US" sz="2500" dirty="0">
                <a:solidFill>
                  <a:schemeClr val="tx1"/>
                </a:solidFill>
                <a:latin typeface="+mn-lt"/>
              </a:rPr>
              <a:t>Standard output includes PDF format</a:t>
            </a:r>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sz="4000" dirty="0" smtClean="0"/>
              <a:t>Not all data is GIS ready</a:t>
            </a:r>
          </a:p>
          <a:p>
            <a:r>
              <a:rPr lang="en-US" sz="4000" dirty="0" smtClean="0"/>
              <a:t>Specific </a:t>
            </a:r>
            <a:r>
              <a:rPr lang="en-US" sz="4000" dirty="0" smtClean="0"/>
              <a:t>data </a:t>
            </a:r>
            <a:r>
              <a:rPr lang="en-US" sz="4000" dirty="0" smtClean="0"/>
              <a:t>types</a:t>
            </a:r>
          </a:p>
          <a:p>
            <a:r>
              <a:rPr lang="en-US" sz="4000" dirty="0" smtClean="0"/>
              <a:t>Graphics </a:t>
            </a:r>
            <a:r>
              <a:rPr lang="en-US" sz="4000" dirty="0" smtClean="0"/>
              <a:t>intensive</a:t>
            </a:r>
          </a:p>
          <a:p>
            <a:r>
              <a:rPr lang="en-US" sz="4000" dirty="0" smtClean="0"/>
              <a:t>Large storage requirements</a:t>
            </a:r>
          </a:p>
          <a:p>
            <a:r>
              <a:rPr lang="en-US" sz="4000" dirty="0" smtClean="0"/>
              <a:t>Dependencies on services</a:t>
            </a:r>
          </a:p>
          <a:p>
            <a:r>
              <a:rPr lang="en-US" sz="4000" dirty="0" smtClean="0"/>
              <a:t>Versioned editing</a:t>
            </a:r>
          </a:p>
          <a:p>
            <a:endParaRPr lang="en-US" sz="4000" dirty="0" smtClean="0"/>
          </a:p>
          <a:p>
            <a:endParaRPr lang="en-US" sz="4000" dirty="0"/>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620713" y="160638"/>
            <a:ext cx="7772400" cy="931863"/>
          </a:xfrm>
        </p:spPr>
        <p:txBody>
          <a:bodyPr/>
          <a:lstStyle/>
          <a:p>
            <a:r>
              <a:rPr lang="en-US" dirty="0" smtClean="0"/>
              <a:t>Supported file formats</a:t>
            </a:r>
            <a:endParaRPr lang="en-US" dirty="0"/>
          </a:p>
        </p:txBody>
      </p:sp>
      <p:pic>
        <p:nvPicPr>
          <p:cNvPr id="407555" name="Picture 3" descr="M:\GISADMIN\Training\Graphics\ArcCatalog\ArcCatalogList2.jpg"/>
          <p:cNvPicPr>
            <a:picLocks noChangeAspect="1" noChangeArrowheads="1"/>
          </p:cNvPicPr>
          <p:nvPr/>
        </p:nvPicPr>
        <p:blipFill>
          <a:blip r:embed="rId3" cstate="print"/>
          <a:srcRect/>
          <a:stretch>
            <a:fillRect/>
          </a:stretch>
        </p:blipFill>
        <p:spPr bwMode="auto">
          <a:xfrm>
            <a:off x="382588" y="1387475"/>
            <a:ext cx="3340100" cy="1876425"/>
          </a:xfrm>
          <a:prstGeom prst="rect">
            <a:avLst/>
          </a:prstGeom>
          <a:noFill/>
        </p:spPr>
      </p:pic>
      <p:pic>
        <p:nvPicPr>
          <p:cNvPr id="407556" name="Picture 4" descr="M:\GISADMIN\Training\Graphics\ArcCatalog\ArcCatalogThumb1.jpg"/>
          <p:cNvPicPr>
            <a:picLocks noChangeAspect="1" noChangeArrowheads="1"/>
          </p:cNvPicPr>
          <p:nvPr/>
        </p:nvPicPr>
        <p:blipFill>
          <a:blip r:embed="rId4" cstate="print"/>
          <a:srcRect/>
          <a:stretch>
            <a:fillRect/>
          </a:stretch>
        </p:blipFill>
        <p:spPr bwMode="auto">
          <a:xfrm>
            <a:off x="6369050" y="931863"/>
            <a:ext cx="1990725" cy="1352550"/>
          </a:xfrm>
          <a:prstGeom prst="rect">
            <a:avLst/>
          </a:prstGeom>
          <a:noFill/>
        </p:spPr>
      </p:pic>
      <p:pic>
        <p:nvPicPr>
          <p:cNvPr id="407557" name="Picture 5" descr="M:\GISADMIN\Training\Graphics\ArcCatalog\ArcCatalogThumb2.jpg"/>
          <p:cNvPicPr>
            <a:picLocks noChangeAspect="1" noChangeArrowheads="1"/>
          </p:cNvPicPr>
          <p:nvPr/>
        </p:nvPicPr>
        <p:blipFill>
          <a:blip r:embed="rId5" cstate="print"/>
          <a:srcRect/>
          <a:stretch>
            <a:fillRect/>
          </a:stretch>
        </p:blipFill>
        <p:spPr bwMode="auto">
          <a:xfrm>
            <a:off x="4689475" y="1719263"/>
            <a:ext cx="2019300" cy="1343025"/>
          </a:xfrm>
          <a:prstGeom prst="rect">
            <a:avLst/>
          </a:prstGeom>
          <a:noFill/>
        </p:spPr>
      </p:pic>
      <p:pic>
        <p:nvPicPr>
          <p:cNvPr id="407558" name="Picture 6" descr="M:\GISADMIN\Training\Graphics\ArcCatalog\ArcCatalogThumb3.jpg"/>
          <p:cNvPicPr>
            <a:picLocks noChangeAspect="1" noChangeArrowheads="1"/>
          </p:cNvPicPr>
          <p:nvPr/>
        </p:nvPicPr>
        <p:blipFill>
          <a:blip r:embed="rId6" cstate="print"/>
          <a:srcRect/>
          <a:stretch>
            <a:fillRect/>
          </a:stretch>
        </p:blipFill>
        <p:spPr bwMode="auto">
          <a:xfrm>
            <a:off x="6400800" y="2682875"/>
            <a:ext cx="1990725" cy="1343025"/>
          </a:xfrm>
          <a:prstGeom prst="rect">
            <a:avLst/>
          </a:prstGeom>
          <a:noFill/>
        </p:spPr>
      </p:pic>
      <p:pic>
        <p:nvPicPr>
          <p:cNvPr id="407559" name="Picture 7" descr="M:\GISADMIN\Training\Graphics\ArcCatalog\ArcCatalogThumb4.jpg"/>
          <p:cNvPicPr>
            <a:picLocks noChangeAspect="1" noChangeArrowheads="1"/>
          </p:cNvPicPr>
          <p:nvPr/>
        </p:nvPicPr>
        <p:blipFill>
          <a:blip r:embed="rId7" cstate="print"/>
          <a:srcRect/>
          <a:stretch>
            <a:fillRect/>
          </a:stretch>
        </p:blipFill>
        <p:spPr bwMode="auto">
          <a:xfrm>
            <a:off x="4554538" y="3629025"/>
            <a:ext cx="1990725" cy="1343025"/>
          </a:xfrm>
          <a:prstGeom prst="rect">
            <a:avLst/>
          </a:prstGeom>
          <a:noFill/>
        </p:spPr>
      </p:pic>
      <p:pic>
        <p:nvPicPr>
          <p:cNvPr id="407560" name="Picture 8" descr="M:\GISADMIN\Training\Graphics\ArcCatalog\ArcCatalogThumb5.jpg"/>
          <p:cNvPicPr>
            <a:picLocks noChangeAspect="1" noChangeArrowheads="1"/>
          </p:cNvPicPr>
          <p:nvPr/>
        </p:nvPicPr>
        <p:blipFill>
          <a:blip r:embed="rId8" cstate="print"/>
          <a:srcRect/>
          <a:stretch>
            <a:fillRect/>
          </a:stretch>
        </p:blipFill>
        <p:spPr bwMode="auto">
          <a:xfrm>
            <a:off x="6402388" y="4489450"/>
            <a:ext cx="1990725" cy="1362075"/>
          </a:xfrm>
          <a:prstGeom prst="rect">
            <a:avLst/>
          </a:prstGeom>
          <a:noFill/>
        </p:spPr>
      </p:pic>
      <p:pic>
        <p:nvPicPr>
          <p:cNvPr id="407561" name="Picture 9" descr="M:\GISADMIN\Training\Graphics\ArcCatalog\ArcCatalogList3.jpg"/>
          <p:cNvPicPr>
            <a:picLocks noChangeAspect="1" noChangeArrowheads="1"/>
          </p:cNvPicPr>
          <p:nvPr/>
        </p:nvPicPr>
        <p:blipFill>
          <a:blip r:embed="rId9" cstate="print"/>
          <a:srcRect b="21498"/>
          <a:stretch>
            <a:fillRect/>
          </a:stretch>
        </p:blipFill>
        <p:spPr bwMode="auto">
          <a:xfrm>
            <a:off x="371475" y="3327400"/>
            <a:ext cx="3257550" cy="2562225"/>
          </a:xfrm>
          <a:prstGeom prst="rect">
            <a:avLst/>
          </a:prstGeom>
          <a:noFill/>
        </p:spPr>
      </p:pic>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652463" y="0"/>
            <a:ext cx="7772400" cy="1143000"/>
          </a:xfrm>
        </p:spPr>
        <p:txBody>
          <a:bodyPr/>
          <a:lstStyle/>
          <a:p>
            <a:pPr algn="ctr"/>
            <a:r>
              <a:rPr lang="en-US" dirty="0"/>
              <a:t>GIS </a:t>
            </a:r>
            <a:r>
              <a:rPr lang="en-US" dirty="0" smtClean="0"/>
              <a:t>data storage</a:t>
            </a:r>
            <a:endParaRPr lang="en-US" dirty="0"/>
          </a:p>
        </p:txBody>
      </p:sp>
      <p:sp>
        <p:nvSpPr>
          <p:cNvPr id="489475" name="AutoShape 3"/>
          <p:cNvSpPr>
            <a:spLocks noChangeArrowheads="1"/>
          </p:cNvSpPr>
          <p:nvPr/>
        </p:nvSpPr>
        <p:spPr bwMode="auto">
          <a:xfrm>
            <a:off x="2260084" y="1368898"/>
            <a:ext cx="1517650" cy="898525"/>
          </a:xfrm>
          <a:prstGeom prst="flowChartDocument">
            <a:avLst/>
          </a:prstGeom>
          <a:solidFill>
            <a:srgbClr val="92D050"/>
          </a:solidFill>
          <a:ln w="9525">
            <a:solidFill>
              <a:schemeClr val="bg2"/>
            </a:solidFill>
            <a:miter lim="800000"/>
            <a:headEnd/>
            <a:tailEnd/>
          </a:ln>
          <a:effectLst/>
          <a:scene3d>
            <a:camera prst="orthographicFront"/>
            <a:lightRig rig="threePt" dir="t"/>
          </a:scene3d>
          <a:sp3d>
            <a:bevelT/>
          </a:sp3d>
        </p:spPr>
        <p:txBody>
          <a:bodyPr wrap="none" anchor="ctr"/>
          <a:lstStyle/>
          <a:p>
            <a:endParaRPr lang="en-US"/>
          </a:p>
        </p:txBody>
      </p:sp>
      <p:sp>
        <p:nvSpPr>
          <p:cNvPr id="489476" name="Text Box 4"/>
          <p:cNvSpPr txBox="1">
            <a:spLocks noChangeArrowheads="1"/>
          </p:cNvSpPr>
          <p:nvPr/>
        </p:nvSpPr>
        <p:spPr bwMode="auto">
          <a:xfrm>
            <a:off x="3009384" y="1375248"/>
            <a:ext cx="750888" cy="304800"/>
          </a:xfrm>
          <a:prstGeom prst="rect">
            <a:avLst/>
          </a:prstGeom>
          <a:noFill/>
          <a:ln w="9525">
            <a:noFill/>
            <a:miter lim="800000"/>
            <a:headEnd/>
            <a:tailEnd/>
          </a:ln>
          <a:effectLst/>
        </p:spPr>
        <p:txBody>
          <a:bodyPr anchor="b">
            <a:spAutoFit/>
          </a:bodyPr>
          <a:lstStyle/>
          <a:p>
            <a:pPr algn="r">
              <a:spcBef>
                <a:spcPct val="50000"/>
              </a:spcBef>
            </a:pPr>
            <a:r>
              <a:rPr lang="en-US">
                <a:solidFill>
                  <a:schemeClr val="bg2"/>
                </a:solidFill>
              </a:rPr>
              <a:t>other</a:t>
            </a:r>
          </a:p>
        </p:txBody>
      </p:sp>
      <p:sp>
        <p:nvSpPr>
          <p:cNvPr id="489477" name="AutoShape 5"/>
          <p:cNvSpPr>
            <a:spLocks noChangeArrowheads="1"/>
          </p:cNvSpPr>
          <p:nvPr/>
        </p:nvSpPr>
        <p:spPr bwMode="auto">
          <a:xfrm>
            <a:off x="1733034" y="1638773"/>
            <a:ext cx="1517650" cy="898525"/>
          </a:xfrm>
          <a:prstGeom prst="flowChartDocument">
            <a:avLst/>
          </a:prstGeom>
          <a:solidFill>
            <a:srgbClr val="92D050"/>
          </a:solidFill>
          <a:ln w="9525">
            <a:solidFill>
              <a:schemeClr val="bg2"/>
            </a:solidFill>
            <a:miter lim="800000"/>
            <a:headEnd/>
            <a:tailEnd/>
          </a:ln>
          <a:effectLst/>
          <a:scene3d>
            <a:camera prst="orthographicFront"/>
            <a:lightRig rig="threePt" dir="t"/>
          </a:scene3d>
          <a:sp3d>
            <a:bevelT/>
          </a:sp3d>
        </p:spPr>
        <p:txBody>
          <a:bodyPr wrap="none" anchor="ctr"/>
          <a:lstStyle/>
          <a:p>
            <a:endParaRPr lang="en-US"/>
          </a:p>
        </p:txBody>
      </p:sp>
      <p:sp>
        <p:nvSpPr>
          <p:cNvPr id="489478" name="AutoShape 6"/>
          <p:cNvSpPr>
            <a:spLocks noChangeArrowheads="1"/>
          </p:cNvSpPr>
          <p:nvPr/>
        </p:nvSpPr>
        <p:spPr bwMode="auto">
          <a:xfrm>
            <a:off x="1258372" y="2011835"/>
            <a:ext cx="1517650" cy="898525"/>
          </a:xfrm>
          <a:prstGeom prst="flowChartDocument">
            <a:avLst/>
          </a:prstGeom>
          <a:solidFill>
            <a:srgbClr val="92D050"/>
          </a:solidFill>
          <a:ln w="9525">
            <a:solidFill>
              <a:schemeClr val="accent4">
                <a:lumMod val="95000"/>
                <a:lumOff val="5000"/>
              </a:schemeClr>
            </a:solidFill>
            <a:miter lim="800000"/>
            <a:headEnd/>
            <a:tailEnd/>
          </a:ln>
          <a:effectLst/>
          <a:scene3d>
            <a:camera prst="orthographicFront"/>
            <a:lightRig rig="threePt" dir="t"/>
          </a:scene3d>
          <a:sp3d>
            <a:bevelT/>
          </a:sp3d>
        </p:spPr>
        <p:txBody>
          <a:bodyPr wrap="none" anchor="ctr"/>
          <a:lstStyle/>
          <a:p>
            <a:endParaRPr lang="en-US"/>
          </a:p>
        </p:txBody>
      </p:sp>
      <p:sp>
        <p:nvSpPr>
          <p:cNvPr id="489479" name="AutoShape 7"/>
          <p:cNvSpPr>
            <a:spLocks noChangeArrowheads="1"/>
          </p:cNvSpPr>
          <p:nvPr/>
        </p:nvSpPr>
        <p:spPr bwMode="auto">
          <a:xfrm>
            <a:off x="782122" y="2384898"/>
            <a:ext cx="1517650" cy="898525"/>
          </a:xfrm>
          <a:prstGeom prst="flowChartDocument">
            <a:avLst/>
          </a:prstGeom>
          <a:solidFill>
            <a:srgbClr val="92D050"/>
          </a:solidFill>
          <a:ln w="9525">
            <a:solidFill>
              <a:schemeClr val="accent4">
                <a:lumMod val="95000"/>
                <a:lumOff val="5000"/>
              </a:schemeClr>
            </a:solidFill>
            <a:miter lim="800000"/>
            <a:headEnd/>
            <a:tailEnd/>
          </a:ln>
          <a:effectLst/>
          <a:scene3d>
            <a:camera prst="orthographicFront"/>
            <a:lightRig rig="threePt" dir="t"/>
          </a:scene3d>
          <a:sp3d>
            <a:bevelT/>
          </a:sp3d>
        </p:spPr>
        <p:txBody>
          <a:bodyPr wrap="none" anchor="ctr"/>
          <a:lstStyle/>
          <a:p>
            <a:endParaRPr lang="en-US"/>
          </a:p>
        </p:txBody>
      </p:sp>
      <p:sp>
        <p:nvSpPr>
          <p:cNvPr id="489480" name="Text Box 8"/>
          <p:cNvSpPr txBox="1">
            <a:spLocks noChangeArrowheads="1"/>
          </p:cNvSpPr>
          <p:nvPr/>
        </p:nvSpPr>
        <p:spPr bwMode="auto">
          <a:xfrm>
            <a:off x="1439347" y="2429348"/>
            <a:ext cx="800100" cy="304800"/>
          </a:xfrm>
          <a:prstGeom prst="rect">
            <a:avLst/>
          </a:prstGeom>
          <a:noFill/>
          <a:ln w="9525">
            <a:noFill/>
            <a:miter lim="800000"/>
            <a:headEnd/>
            <a:tailEnd/>
          </a:ln>
          <a:effectLst/>
        </p:spPr>
        <p:txBody>
          <a:bodyPr anchor="b">
            <a:spAutoFit/>
          </a:bodyPr>
          <a:lstStyle/>
          <a:p>
            <a:pPr algn="r">
              <a:spcBef>
                <a:spcPct val="50000"/>
              </a:spcBef>
            </a:pPr>
            <a:r>
              <a:rPr lang="en-US">
                <a:solidFill>
                  <a:schemeClr val="bg2"/>
                </a:solidFill>
              </a:rPr>
              <a:t>shape</a:t>
            </a:r>
          </a:p>
        </p:txBody>
      </p:sp>
      <p:sp>
        <p:nvSpPr>
          <p:cNvPr id="489481" name="Text Box 9"/>
          <p:cNvSpPr txBox="1">
            <a:spLocks noChangeArrowheads="1"/>
          </p:cNvSpPr>
          <p:nvPr/>
        </p:nvSpPr>
        <p:spPr bwMode="auto">
          <a:xfrm>
            <a:off x="1771134" y="2010248"/>
            <a:ext cx="963613" cy="304800"/>
          </a:xfrm>
          <a:prstGeom prst="rect">
            <a:avLst/>
          </a:prstGeom>
          <a:solidFill>
            <a:srgbClr val="92D050"/>
          </a:solidFill>
          <a:ln w="9525">
            <a:noFill/>
            <a:miter lim="800000"/>
            <a:headEnd/>
            <a:tailEnd/>
          </a:ln>
          <a:effectLst/>
        </p:spPr>
        <p:txBody>
          <a:bodyPr anchor="b">
            <a:spAutoFit/>
          </a:bodyPr>
          <a:lstStyle/>
          <a:p>
            <a:pPr algn="r">
              <a:spcBef>
                <a:spcPct val="50000"/>
              </a:spcBef>
            </a:pPr>
            <a:r>
              <a:rPr lang="en-US">
                <a:solidFill>
                  <a:schemeClr val="bg2"/>
                </a:solidFill>
              </a:rPr>
              <a:t>database</a:t>
            </a:r>
          </a:p>
        </p:txBody>
      </p:sp>
      <p:sp>
        <p:nvSpPr>
          <p:cNvPr id="489482" name="Text Box 10"/>
          <p:cNvSpPr txBox="1">
            <a:spLocks noChangeArrowheads="1"/>
          </p:cNvSpPr>
          <p:nvPr/>
        </p:nvSpPr>
        <p:spPr bwMode="auto">
          <a:xfrm>
            <a:off x="2482334" y="1645123"/>
            <a:ext cx="750888" cy="304800"/>
          </a:xfrm>
          <a:prstGeom prst="rect">
            <a:avLst/>
          </a:prstGeom>
          <a:noFill/>
          <a:ln w="9525">
            <a:noFill/>
            <a:miter lim="800000"/>
            <a:headEnd/>
            <a:tailEnd/>
          </a:ln>
          <a:effectLst/>
        </p:spPr>
        <p:txBody>
          <a:bodyPr anchor="b">
            <a:spAutoFit/>
          </a:bodyPr>
          <a:lstStyle/>
          <a:p>
            <a:pPr algn="r">
              <a:spcBef>
                <a:spcPct val="50000"/>
              </a:spcBef>
            </a:pPr>
            <a:r>
              <a:rPr lang="en-US">
                <a:solidFill>
                  <a:schemeClr val="bg2"/>
                </a:solidFill>
              </a:rPr>
              <a:t>index</a:t>
            </a:r>
          </a:p>
        </p:txBody>
      </p:sp>
      <p:sp>
        <p:nvSpPr>
          <p:cNvPr id="489483" name="Text Box 11"/>
          <p:cNvSpPr txBox="1">
            <a:spLocks noChangeArrowheads="1"/>
          </p:cNvSpPr>
          <p:nvPr/>
        </p:nvSpPr>
        <p:spPr bwMode="auto">
          <a:xfrm>
            <a:off x="3027191" y="2471601"/>
            <a:ext cx="2955925" cy="1015663"/>
          </a:xfrm>
          <a:prstGeom prst="rect">
            <a:avLst/>
          </a:prstGeom>
          <a:noFill/>
          <a:ln w="9525">
            <a:noFill/>
            <a:miter lim="800000"/>
            <a:headEnd/>
            <a:tailEnd/>
          </a:ln>
          <a:effectLst/>
        </p:spPr>
        <p:txBody>
          <a:bodyPr anchor="b">
            <a:spAutoFit/>
          </a:bodyPr>
          <a:lstStyle/>
          <a:p>
            <a:pPr>
              <a:spcBef>
                <a:spcPct val="50000"/>
              </a:spcBef>
            </a:pPr>
            <a:r>
              <a:rPr lang="en-US" sz="2000" dirty="0">
                <a:solidFill>
                  <a:schemeClr val="bg2"/>
                </a:solidFill>
                <a:latin typeface="+mn-lt"/>
              </a:rPr>
              <a:t>In </a:t>
            </a:r>
            <a:r>
              <a:rPr lang="en-US" sz="2000" dirty="0" smtClean="0">
                <a:solidFill>
                  <a:schemeClr val="bg2"/>
                </a:solidFill>
                <a:latin typeface="+mn-lt"/>
              </a:rPr>
              <a:t>geographic </a:t>
            </a:r>
            <a:r>
              <a:rPr lang="en-US" sz="2000" dirty="0">
                <a:solidFill>
                  <a:schemeClr val="bg2"/>
                </a:solidFill>
                <a:latin typeface="+mn-lt"/>
              </a:rPr>
              <a:t>formats, </a:t>
            </a:r>
            <a:r>
              <a:rPr lang="en-US" sz="2000" dirty="0" smtClean="0">
                <a:solidFill>
                  <a:schemeClr val="bg2"/>
                </a:solidFill>
                <a:latin typeface="+mn-lt"/>
              </a:rPr>
              <a:t>a set of files are used to store the data.. </a:t>
            </a:r>
            <a:endParaRPr lang="en-US" sz="2000" dirty="0">
              <a:solidFill>
                <a:schemeClr val="bg2"/>
              </a:solidFill>
              <a:latin typeface="+mn-lt"/>
            </a:endParaRPr>
          </a:p>
        </p:txBody>
      </p:sp>
      <p:sp>
        <p:nvSpPr>
          <p:cNvPr id="489484" name="Text Box 12"/>
          <p:cNvSpPr txBox="1">
            <a:spLocks noChangeArrowheads="1"/>
          </p:cNvSpPr>
          <p:nvPr/>
        </p:nvSpPr>
        <p:spPr bwMode="auto">
          <a:xfrm>
            <a:off x="321276" y="3630582"/>
            <a:ext cx="2557849" cy="2708434"/>
          </a:xfrm>
          <a:prstGeom prst="rect">
            <a:avLst/>
          </a:prstGeom>
          <a:noFill/>
          <a:ln w="9525">
            <a:noFill/>
            <a:miter lim="800000"/>
            <a:headEnd/>
            <a:tailEnd/>
          </a:ln>
          <a:effectLst/>
        </p:spPr>
        <p:txBody>
          <a:bodyPr wrap="square" anchor="b">
            <a:spAutoFit/>
          </a:bodyPr>
          <a:lstStyle/>
          <a:p>
            <a:pPr>
              <a:spcBef>
                <a:spcPct val="50000"/>
              </a:spcBef>
            </a:pPr>
            <a:r>
              <a:rPr lang="en-US" sz="2000" dirty="0">
                <a:solidFill>
                  <a:schemeClr val="bg2"/>
                </a:solidFill>
                <a:latin typeface="+mn-lt"/>
              </a:rPr>
              <a:t> In order to maintain the integrity of geographic data, all file manipulation (e.g. copy, rename, delete) must be done from within the GIS software environment.</a:t>
            </a:r>
          </a:p>
          <a:p>
            <a:pPr>
              <a:spcBef>
                <a:spcPct val="50000"/>
              </a:spcBef>
            </a:pPr>
            <a:endParaRPr lang="en-US" sz="2000" dirty="0">
              <a:latin typeface="Times New Roman" pitchFamily="18" charset="0"/>
            </a:endParaRPr>
          </a:p>
        </p:txBody>
      </p:sp>
      <p:sp>
        <p:nvSpPr>
          <p:cNvPr id="489485" name="AutoShape 13"/>
          <p:cNvSpPr>
            <a:spLocks noChangeArrowheads="1"/>
          </p:cNvSpPr>
          <p:nvPr/>
        </p:nvSpPr>
        <p:spPr bwMode="auto">
          <a:xfrm>
            <a:off x="6043097" y="1228854"/>
            <a:ext cx="2319337" cy="1844675"/>
          </a:xfrm>
          <a:prstGeom prst="flowChartMagneticDisk">
            <a:avLst/>
          </a:prstGeom>
          <a:gradFill>
            <a:gsLst>
              <a:gs pos="0">
                <a:schemeClr val="accent3">
                  <a:lumMod val="40000"/>
                  <a:lumOff val="60000"/>
                </a:schemeClr>
              </a:gs>
              <a:gs pos="100000">
                <a:schemeClr val="accent3">
                  <a:lumMod val="75000"/>
                </a:schemeClr>
              </a:gs>
            </a:gsLst>
            <a:lin ang="5400000" scaled="1"/>
          </a:gradFill>
          <a:ln w="9525">
            <a:solidFill>
              <a:schemeClr val="bg2"/>
            </a:solidFill>
            <a:round/>
            <a:headEnd/>
            <a:tailEnd/>
          </a:ln>
          <a:effectLst/>
          <a:scene3d>
            <a:camera prst="orthographicFront"/>
            <a:lightRig rig="threePt" dir="t"/>
          </a:scene3d>
          <a:sp3d>
            <a:bevelT/>
          </a:sp3d>
        </p:spPr>
        <p:txBody>
          <a:bodyPr wrap="none" anchor="ctr"/>
          <a:lstStyle/>
          <a:p>
            <a:endParaRPr lang="en-US"/>
          </a:p>
        </p:txBody>
      </p:sp>
      <p:sp>
        <p:nvSpPr>
          <p:cNvPr id="489486" name="Text Box 14"/>
          <p:cNvSpPr txBox="1">
            <a:spLocks noChangeArrowheads="1"/>
          </p:cNvSpPr>
          <p:nvPr/>
        </p:nvSpPr>
        <p:spPr bwMode="auto">
          <a:xfrm>
            <a:off x="6289159" y="1486029"/>
            <a:ext cx="1943100" cy="1436687"/>
          </a:xfrm>
          <a:prstGeom prst="rect">
            <a:avLst/>
          </a:prstGeom>
          <a:noFill/>
          <a:ln w="9525">
            <a:noFill/>
            <a:miter lim="800000"/>
            <a:headEnd/>
            <a:tailEnd/>
          </a:ln>
          <a:effectLst/>
        </p:spPr>
        <p:txBody>
          <a:bodyPr anchor="b">
            <a:spAutoFit/>
          </a:bodyPr>
          <a:lstStyle/>
          <a:p>
            <a:pPr algn="ctr">
              <a:spcBef>
                <a:spcPct val="50000"/>
              </a:spcBef>
            </a:pPr>
            <a:r>
              <a:rPr lang="en-US" sz="1600" b="1" dirty="0">
                <a:solidFill>
                  <a:srgbClr val="000066"/>
                </a:solidFill>
              </a:rPr>
              <a:t>feature</a:t>
            </a:r>
          </a:p>
          <a:p>
            <a:pPr algn="ctr">
              <a:spcBef>
                <a:spcPct val="50000"/>
              </a:spcBef>
            </a:pPr>
            <a:r>
              <a:rPr lang="en-US" sz="1600" b="1" dirty="0">
                <a:solidFill>
                  <a:srgbClr val="000066"/>
                </a:solidFill>
              </a:rPr>
              <a:t>business</a:t>
            </a:r>
          </a:p>
          <a:p>
            <a:pPr algn="ctr">
              <a:spcBef>
                <a:spcPct val="50000"/>
              </a:spcBef>
            </a:pPr>
            <a:r>
              <a:rPr lang="en-US" sz="1600" b="1" dirty="0">
                <a:solidFill>
                  <a:srgbClr val="000066"/>
                </a:solidFill>
              </a:rPr>
              <a:t>index</a:t>
            </a:r>
          </a:p>
          <a:p>
            <a:pPr algn="ctr">
              <a:spcBef>
                <a:spcPct val="50000"/>
              </a:spcBef>
            </a:pPr>
            <a:r>
              <a:rPr lang="en-US" sz="1600" b="1" dirty="0">
                <a:solidFill>
                  <a:srgbClr val="000066"/>
                </a:solidFill>
              </a:rPr>
              <a:t>other</a:t>
            </a:r>
          </a:p>
        </p:txBody>
      </p:sp>
      <p:pic>
        <p:nvPicPr>
          <p:cNvPr id="16" name="Picture 14"/>
          <p:cNvPicPr>
            <a:picLocks noChangeAspect="1" noChangeArrowheads="1"/>
          </p:cNvPicPr>
          <p:nvPr/>
        </p:nvPicPr>
        <p:blipFill>
          <a:blip r:embed="rId3" cstate="print"/>
          <a:srcRect/>
          <a:stretch>
            <a:fillRect/>
          </a:stretch>
        </p:blipFill>
        <p:spPr bwMode="auto">
          <a:xfrm>
            <a:off x="3049930" y="3837733"/>
            <a:ext cx="5797509" cy="2565269"/>
          </a:xfrm>
          <a:prstGeom prst="rect">
            <a:avLst/>
          </a:prstGeom>
          <a:noFill/>
          <a:ln w="9525" cap="flat" cmpd="sng">
            <a:noFill/>
            <a:prstDash val="solid"/>
            <a:miter lim="800000"/>
            <a:headEnd/>
            <a:tailEnd/>
          </a:ln>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64" name="Rectangle 12"/>
          <p:cNvSpPr>
            <a:spLocks noGrp="1" noChangeArrowheads="1"/>
          </p:cNvSpPr>
          <p:nvPr>
            <p:ph type="title"/>
          </p:nvPr>
        </p:nvSpPr>
        <p:spPr/>
        <p:txBody>
          <a:bodyPr/>
          <a:lstStyle/>
          <a:p>
            <a:r>
              <a:rPr lang="en-US"/>
              <a:t>Location  Location  LOCATION!</a:t>
            </a:r>
          </a:p>
        </p:txBody>
      </p:sp>
      <p:sp>
        <p:nvSpPr>
          <p:cNvPr id="458765" name="Rectangle 13"/>
          <p:cNvSpPr>
            <a:spLocks noGrp="1" noChangeArrowheads="1"/>
          </p:cNvSpPr>
          <p:nvPr>
            <p:ph idx="1"/>
          </p:nvPr>
        </p:nvSpPr>
        <p:spPr/>
        <p:txBody>
          <a:bodyPr/>
          <a:lstStyle/>
          <a:p>
            <a:pPr marL="0" indent="0">
              <a:buFontTx/>
              <a:buNone/>
            </a:pPr>
            <a:r>
              <a:rPr lang="en-US" sz="4000" dirty="0">
                <a:solidFill>
                  <a:schemeClr val="tx1"/>
                </a:solidFill>
              </a:rPr>
              <a:t>An estimated 80% of all data collected contains information </a:t>
            </a:r>
            <a:r>
              <a:rPr lang="en-US" sz="4000" dirty="0" smtClean="0">
                <a:solidFill>
                  <a:schemeClr val="tx1"/>
                </a:solidFill>
              </a:rPr>
              <a:t>describing </a:t>
            </a:r>
            <a:r>
              <a:rPr lang="en-US" sz="4000" dirty="0">
                <a:solidFill>
                  <a:schemeClr val="tx1"/>
                </a:solidFill>
              </a:rPr>
              <a:t>location.</a:t>
            </a:r>
          </a:p>
        </p:txBody>
      </p:sp>
      <p:pic>
        <p:nvPicPr>
          <p:cNvPr id="458761" name="Picture 9" descr="M:\GISADMIN\Graphics\globeCloud.jpg"/>
          <p:cNvPicPr>
            <a:picLocks noChangeAspect="1" noChangeArrowheads="1"/>
          </p:cNvPicPr>
          <p:nvPr/>
        </p:nvPicPr>
        <p:blipFill>
          <a:blip r:embed="rId3" cstate="print"/>
          <a:srcRect/>
          <a:stretch>
            <a:fillRect/>
          </a:stretch>
        </p:blipFill>
        <p:spPr bwMode="auto">
          <a:xfrm>
            <a:off x="6091238" y="4110038"/>
            <a:ext cx="2751137" cy="2484437"/>
          </a:xfrm>
          <a:prstGeom prst="rect">
            <a:avLst/>
          </a:prstGeom>
          <a:noFill/>
        </p:spPr>
      </p:pic>
      <p:sp>
        <p:nvSpPr>
          <p:cNvPr id="458762" name="AutoShape 10"/>
          <p:cNvSpPr>
            <a:spLocks noChangeArrowheads="1"/>
          </p:cNvSpPr>
          <p:nvPr/>
        </p:nvSpPr>
        <p:spPr bwMode="auto">
          <a:xfrm>
            <a:off x="7148513" y="3303588"/>
            <a:ext cx="1323975" cy="615950"/>
          </a:xfrm>
          <a:prstGeom prst="wedgeEllipseCallout">
            <a:avLst>
              <a:gd name="adj1" fmla="val -56593"/>
              <a:gd name="adj2" fmla="val 139690"/>
            </a:avLst>
          </a:prstGeom>
          <a:solidFill>
            <a:srgbClr val="ECE712"/>
          </a:solidFill>
          <a:ln w="9525">
            <a:solidFill>
              <a:schemeClr val="bg2"/>
            </a:solidFill>
            <a:miter lim="800000"/>
            <a:headEnd/>
            <a:tailEnd/>
          </a:ln>
          <a:effectLst/>
        </p:spPr>
        <p:txBody>
          <a:bodyPr anchor="b"/>
          <a:lstStyle/>
          <a:p>
            <a:pPr algn="ctr"/>
            <a:r>
              <a:rPr lang="en-US" sz="1200" dirty="0">
                <a:solidFill>
                  <a:schemeClr val="tx1"/>
                </a:solidFill>
                <a:latin typeface="Arial" charset="0"/>
              </a:rPr>
              <a:t>You are here.</a:t>
            </a: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Versioned editing</a:t>
            </a:r>
            <a:endParaRPr lang="en-US" dirty="0"/>
          </a:p>
        </p:txBody>
      </p:sp>
      <p:sp>
        <p:nvSpPr>
          <p:cNvPr id="4" name="Content Placeholder 3"/>
          <p:cNvSpPr>
            <a:spLocks noGrp="1"/>
          </p:cNvSpPr>
          <p:nvPr>
            <p:ph idx="1"/>
          </p:nvPr>
        </p:nvSpPr>
        <p:spPr>
          <a:xfrm>
            <a:off x="1300163" y="1905000"/>
            <a:ext cx="7374280" cy="4191000"/>
          </a:xfrm>
        </p:spPr>
        <p:txBody>
          <a:bodyPr/>
          <a:lstStyle/>
          <a:p>
            <a:r>
              <a:rPr lang="en-US" sz="4000" dirty="0" smtClean="0"/>
              <a:t>Function of enterprise geodatabases</a:t>
            </a:r>
          </a:p>
          <a:p>
            <a:r>
              <a:rPr lang="en-US" sz="4000" dirty="0" smtClean="0"/>
              <a:t>Multiple users check out and edit the same file</a:t>
            </a:r>
          </a:p>
          <a:p>
            <a:r>
              <a:rPr lang="en-US" sz="4000" dirty="0" smtClean="0"/>
              <a:t>Database replication – disconnected editing</a:t>
            </a:r>
          </a:p>
          <a:p>
            <a:r>
              <a:rPr lang="en-US" sz="4000" dirty="0" smtClean="0"/>
              <a:t>Post and reconciliation process</a:t>
            </a:r>
          </a:p>
          <a:p>
            <a:endParaRPr lang="en-US" sz="4000" dirty="0"/>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15950" y="190500"/>
            <a:ext cx="7772400" cy="849313"/>
          </a:xfrm>
        </p:spPr>
        <p:txBody>
          <a:bodyPr/>
          <a:lstStyle/>
          <a:p>
            <a:r>
              <a:rPr lang="en-US" dirty="0"/>
              <a:t>Basic Geographic Data Types</a:t>
            </a:r>
          </a:p>
        </p:txBody>
      </p:sp>
      <p:pic>
        <p:nvPicPr>
          <p:cNvPr id="448515" name="Picture 3" descr="M:\GISADMIN\Training\Graphics\vector.jpg"/>
          <p:cNvPicPr>
            <a:picLocks noChangeAspect="1" noChangeArrowheads="1"/>
          </p:cNvPicPr>
          <p:nvPr/>
        </p:nvPicPr>
        <p:blipFill>
          <a:blip r:embed="rId3" cstate="print"/>
          <a:srcRect/>
          <a:stretch>
            <a:fillRect/>
          </a:stretch>
        </p:blipFill>
        <p:spPr bwMode="auto">
          <a:xfrm>
            <a:off x="4573588" y="1020763"/>
            <a:ext cx="4570412" cy="2470150"/>
          </a:xfrm>
          <a:prstGeom prst="rect">
            <a:avLst/>
          </a:prstGeom>
          <a:noFill/>
        </p:spPr>
      </p:pic>
      <p:sp>
        <p:nvSpPr>
          <p:cNvPr id="448516" name="Text Box 4"/>
          <p:cNvSpPr txBox="1">
            <a:spLocks noChangeArrowheads="1"/>
          </p:cNvSpPr>
          <p:nvPr/>
        </p:nvSpPr>
        <p:spPr bwMode="auto">
          <a:xfrm>
            <a:off x="534988" y="1511300"/>
            <a:ext cx="4071937" cy="2103438"/>
          </a:xfrm>
          <a:prstGeom prst="rect">
            <a:avLst/>
          </a:prstGeom>
          <a:noFill/>
          <a:ln w="9525">
            <a:noFill/>
            <a:miter lim="800000"/>
            <a:headEnd/>
            <a:tailEnd/>
          </a:ln>
          <a:effectLst/>
        </p:spPr>
        <p:txBody>
          <a:bodyPr anchor="b">
            <a:spAutoFit/>
          </a:bodyPr>
          <a:lstStyle/>
          <a:p>
            <a:pPr>
              <a:spcBef>
                <a:spcPct val="50000"/>
              </a:spcBef>
            </a:pPr>
            <a:r>
              <a:rPr lang="en-US" sz="2200">
                <a:solidFill>
                  <a:schemeClr val="tx1"/>
                </a:solidFill>
                <a:latin typeface="Times New Roman" pitchFamily="18" charset="0"/>
              </a:rPr>
              <a:t>Point – Single XY pair</a:t>
            </a:r>
          </a:p>
          <a:p>
            <a:pPr>
              <a:spcBef>
                <a:spcPct val="50000"/>
              </a:spcBef>
            </a:pPr>
            <a:r>
              <a:rPr lang="en-US" sz="2200">
                <a:solidFill>
                  <a:schemeClr val="tx1"/>
                </a:solidFill>
                <a:latin typeface="Times New Roman" pitchFamily="18" charset="0"/>
              </a:rPr>
              <a:t>Line – Coordinate pairs that define a line</a:t>
            </a:r>
          </a:p>
          <a:p>
            <a:pPr>
              <a:spcBef>
                <a:spcPct val="50000"/>
              </a:spcBef>
            </a:pPr>
            <a:r>
              <a:rPr lang="en-US" sz="2200">
                <a:solidFill>
                  <a:schemeClr val="tx1"/>
                </a:solidFill>
                <a:latin typeface="Times New Roman" pitchFamily="18" charset="0"/>
              </a:rPr>
              <a:t>Polygon –Coordinate pairs that define a closed shape</a:t>
            </a:r>
          </a:p>
        </p:txBody>
      </p:sp>
      <p:pic>
        <p:nvPicPr>
          <p:cNvPr id="448519" name="Picture 7" descr="M:\GISADMIN\Training\Graphics\raster.jpg"/>
          <p:cNvPicPr>
            <a:picLocks noChangeAspect="1" noChangeArrowheads="1"/>
          </p:cNvPicPr>
          <p:nvPr/>
        </p:nvPicPr>
        <p:blipFill>
          <a:blip r:embed="rId4" cstate="print"/>
          <a:srcRect/>
          <a:stretch>
            <a:fillRect/>
          </a:stretch>
        </p:blipFill>
        <p:spPr bwMode="auto">
          <a:xfrm>
            <a:off x="1158875" y="3806825"/>
            <a:ext cx="3686175" cy="2352675"/>
          </a:xfrm>
          <a:prstGeom prst="rect">
            <a:avLst/>
          </a:prstGeom>
          <a:noFill/>
        </p:spPr>
      </p:pic>
      <p:sp>
        <p:nvSpPr>
          <p:cNvPr id="448520" name="Text Box 8"/>
          <p:cNvSpPr txBox="1">
            <a:spLocks noChangeArrowheads="1"/>
          </p:cNvSpPr>
          <p:nvPr/>
        </p:nvSpPr>
        <p:spPr bwMode="auto">
          <a:xfrm>
            <a:off x="5149850" y="1076325"/>
            <a:ext cx="914400" cy="366713"/>
          </a:xfrm>
          <a:prstGeom prst="rect">
            <a:avLst/>
          </a:prstGeom>
          <a:noFill/>
          <a:ln w="9525">
            <a:noFill/>
            <a:miter lim="800000"/>
            <a:headEnd/>
            <a:tailEnd/>
          </a:ln>
          <a:effectLst/>
        </p:spPr>
        <p:txBody>
          <a:bodyPr anchor="b">
            <a:spAutoFit/>
          </a:bodyPr>
          <a:lstStyle/>
          <a:p>
            <a:pPr>
              <a:spcBef>
                <a:spcPct val="50000"/>
              </a:spcBef>
            </a:pPr>
            <a:r>
              <a:rPr lang="en-US" sz="1800" b="1">
                <a:solidFill>
                  <a:schemeClr val="tx1"/>
                </a:solidFill>
              </a:rPr>
              <a:t>Vector</a:t>
            </a:r>
          </a:p>
        </p:txBody>
      </p:sp>
      <p:sp>
        <p:nvSpPr>
          <p:cNvPr id="448521" name="Text Box 9"/>
          <p:cNvSpPr txBox="1">
            <a:spLocks noChangeArrowheads="1"/>
          </p:cNvSpPr>
          <p:nvPr/>
        </p:nvSpPr>
        <p:spPr bwMode="auto">
          <a:xfrm>
            <a:off x="1292225" y="5737225"/>
            <a:ext cx="914400" cy="366713"/>
          </a:xfrm>
          <a:prstGeom prst="rect">
            <a:avLst/>
          </a:prstGeom>
          <a:noFill/>
          <a:ln w="9525">
            <a:noFill/>
            <a:miter lim="800000"/>
            <a:headEnd/>
            <a:tailEnd/>
          </a:ln>
          <a:effectLst/>
        </p:spPr>
        <p:txBody>
          <a:bodyPr anchor="b">
            <a:spAutoFit/>
          </a:bodyPr>
          <a:lstStyle/>
          <a:p>
            <a:pPr>
              <a:spcBef>
                <a:spcPct val="50000"/>
              </a:spcBef>
            </a:pPr>
            <a:r>
              <a:rPr lang="en-US" sz="1800" b="1">
                <a:solidFill>
                  <a:schemeClr val="tx1"/>
                </a:solidFill>
              </a:rPr>
              <a:t>Raster</a:t>
            </a:r>
          </a:p>
        </p:txBody>
      </p:sp>
      <p:sp>
        <p:nvSpPr>
          <p:cNvPr id="448522" name="Text Box 10"/>
          <p:cNvSpPr txBox="1">
            <a:spLocks noChangeArrowheads="1"/>
          </p:cNvSpPr>
          <p:nvPr/>
        </p:nvSpPr>
        <p:spPr bwMode="auto">
          <a:xfrm>
            <a:off x="4933950" y="4356100"/>
            <a:ext cx="3313113" cy="1096963"/>
          </a:xfrm>
          <a:prstGeom prst="rect">
            <a:avLst/>
          </a:prstGeom>
          <a:noFill/>
          <a:ln w="9525">
            <a:noFill/>
            <a:miter lim="800000"/>
            <a:headEnd/>
            <a:tailEnd/>
          </a:ln>
          <a:effectLst/>
        </p:spPr>
        <p:txBody>
          <a:bodyPr anchor="b">
            <a:spAutoFit/>
          </a:bodyPr>
          <a:lstStyle/>
          <a:p>
            <a:pPr>
              <a:spcBef>
                <a:spcPct val="50000"/>
              </a:spcBef>
            </a:pPr>
            <a:r>
              <a:rPr lang="en-US" sz="2200">
                <a:solidFill>
                  <a:schemeClr val="tx1"/>
                </a:solidFill>
                <a:latin typeface="Times New Roman" pitchFamily="18" charset="0"/>
              </a:rPr>
              <a:t>Basic image format.  The data is stored in a matrix or grid of cells</a:t>
            </a:r>
          </a:p>
        </p:txBody>
      </p:sp>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0">
          <a:gsLst>
            <a:gs pos="0">
              <a:schemeClr val="accent1">
                <a:lumMod val="20000"/>
                <a:lumOff val="80000"/>
              </a:schemeClr>
            </a:gs>
            <a:gs pos="40000">
              <a:schemeClr val="accent1">
                <a:lumMod val="40000"/>
                <a:lumOff val="60000"/>
              </a:schemeClr>
            </a:gs>
            <a:gs pos="73000">
              <a:srgbClr val="7EB4F6"/>
            </a:gs>
          </a:gsLst>
          <a:lin ang="5400000" scaled="1"/>
          <a:tileRect/>
        </a:gradFill>
        <a:effectLst/>
      </p:bgPr>
    </p:bg>
    <p:spTree>
      <p:nvGrpSpPr>
        <p:cNvPr id="1" name=""/>
        <p:cNvGrpSpPr/>
        <p:nvPr/>
      </p:nvGrpSpPr>
      <p:grpSpPr>
        <a:xfrm>
          <a:off x="0" y="0"/>
          <a:ext cx="0" cy="0"/>
          <a:chOff x="0" y="0"/>
          <a:chExt cx="0" cy="0"/>
        </a:xfrm>
      </p:grpSpPr>
      <p:pic>
        <p:nvPicPr>
          <p:cNvPr id="44" name="Picture 4"/>
          <p:cNvPicPr>
            <a:picLocks noChangeAspect="1" noChangeArrowheads="1"/>
          </p:cNvPicPr>
          <p:nvPr/>
        </p:nvPicPr>
        <p:blipFill>
          <a:blip r:embed="rId3" cstate="print"/>
          <a:srcRect/>
          <a:stretch>
            <a:fillRect/>
          </a:stretch>
        </p:blipFill>
        <p:spPr bwMode="auto">
          <a:xfrm>
            <a:off x="7358567" y="1012508"/>
            <a:ext cx="990600" cy="695325"/>
          </a:xfrm>
          <a:prstGeom prst="rect">
            <a:avLst/>
          </a:prstGeom>
          <a:noFill/>
          <a:ln w="9525">
            <a:noFill/>
            <a:miter lim="800000"/>
            <a:headEnd/>
            <a:tailEnd/>
          </a:ln>
        </p:spPr>
      </p:pic>
      <p:sp>
        <p:nvSpPr>
          <p:cNvPr id="487426" name="Rectangle 2"/>
          <p:cNvSpPr>
            <a:spLocks noGrp="1" noChangeArrowheads="1"/>
          </p:cNvSpPr>
          <p:nvPr>
            <p:ph type="title"/>
          </p:nvPr>
        </p:nvSpPr>
        <p:spPr>
          <a:xfrm>
            <a:off x="259715" y="301625"/>
            <a:ext cx="7280275" cy="681355"/>
          </a:xfrm>
        </p:spPr>
        <p:txBody>
          <a:bodyPr/>
          <a:lstStyle/>
          <a:p>
            <a:r>
              <a:rPr lang="en-US" dirty="0" smtClean="0"/>
              <a:t>GIS usage</a:t>
            </a:r>
            <a:endParaRPr lang="en-US" dirty="0"/>
          </a:p>
        </p:txBody>
      </p:sp>
      <p:sp>
        <p:nvSpPr>
          <p:cNvPr id="487432" name="Text Box 8"/>
          <p:cNvSpPr txBox="1">
            <a:spLocks noChangeArrowheads="1"/>
          </p:cNvSpPr>
          <p:nvPr/>
        </p:nvSpPr>
        <p:spPr bwMode="auto">
          <a:xfrm>
            <a:off x="6001226" y="1515814"/>
            <a:ext cx="1400175" cy="517525"/>
          </a:xfrm>
          <a:prstGeom prst="rect">
            <a:avLst/>
          </a:prstGeom>
          <a:noFill/>
          <a:ln w="9525">
            <a:noFill/>
            <a:miter lim="800000"/>
            <a:headEnd/>
            <a:tailEnd/>
          </a:ln>
          <a:effectLst/>
        </p:spPr>
        <p:txBody>
          <a:bodyPr anchor="b">
            <a:spAutoFit/>
          </a:bodyPr>
          <a:lstStyle/>
          <a:p>
            <a:pPr algn="ctr">
              <a:spcBef>
                <a:spcPct val="50000"/>
              </a:spcBef>
            </a:pPr>
            <a:r>
              <a:rPr lang="en-US" b="1" dirty="0">
                <a:solidFill>
                  <a:schemeClr val="bg2"/>
                </a:solidFill>
              </a:rPr>
              <a:t>Desktop Users</a:t>
            </a:r>
          </a:p>
        </p:txBody>
      </p:sp>
      <p:sp>
        <p:nvSpPr>
          <p:cNvPr id="487434" name="Text Box 10"/>
          <p:cNvSpPr txBox="1">
            <a:spLocks noChangeArrowheads="1"/>
          </p:cNvSpPr>
          <p:nvPr/>
        </p:nvSpPr>
        <p:spPr bwMode="auto">
          <a:xfrm>
            <a:off x="5707658" y="2254871"/>
            <a:ext cx="1044575" cy="523220"/>
          </a:xfrm>
          <a:prstGeom prst="rect">
            <a:avLst/>
          </a:prstGeom>
          <a:noFill/>
          <a:ln w="9525">
            <a:noFill/>
            <a:miter lim="800000"/>
            <a:headEnd/>
            <a:tailEnd/>
          </a:ln>
          <a:effectLst/>
        </p:spPr>
        <p:txBody>
          <a:bodyPr anchor="b">
            <a:spAutoFit/>
          </a:bodyPr>
          <a:lstStyle/>
          <a:p>
            <a:pPr>
              <a:spcBef>
                <a:spcPct val="50000"/>
              </a:spcBef>
            </a:pPr>
            <a:r>
              <a:rPr lang="en-US" dirty="0" smtClean="0">
                <a:solidFill>
                  <a:schemeClr val="bg2"/>
                </a:solidFill>
              </a:rPr>
              <a:t>ArcGIS - Basic</a:t>
            </a:r>
            <a:endParaRPr lang="en-US" dirty="0">
              <a:solidFill>
                <a:schemeClr val="bg2"/>
              </a:solidFill>
            </a:endParaRPr>
          </a:p>
        </p:txBody>
      </p:sp>
      <p:sp>
        <p:nvSpPr>
          <p:cNvPr id="487435" name="Text Box 11"/>
          <p:cNvSpPr txBox="1">
            <a:spLocks noChangeArrowheads="1"/>
          </p:cNvSpPr>
          <p:nvPr/>
        </p:nvSpPr>
        <p:spPr bwMode="auto">
          <a:xfrm>
            <a:off x="3631752" y="2150130"/>
            <a:ext cx="1271588" cy="523220"/>
          </a:xfrm>
          <a:prstGeom prst="rect">
            <a:avLst/>
          </a:prstGeom>
          <a:noFill/>
          <a:ln w="9525">
            <a:noFill/>
            <a:miter lim="800000"/>
            <a:headEnd/>
            <a:tailEnd/>
          </a:ln>
          <a:effectLst/>
        </p:spPr>
        <p:txBody>
          <a:bodyPr anchor="b">
            <a:spAutoFit/>
          </a:bodyPr>
          <a:lstStyle/>
          <a:p>
            <a:pPr>
              <a:spcBef>
                <a:spcPts val="0"/>
              </a:spcBef>
            </a:pPr>
            <a:r>
              <a:rPr lang="en-US" dirty="0" err="1" smtClean="0">
                <a:solidFill>
                  <a:schemeClr val="bg2"/>
                </a:solidFill>
              </a:rPr>
              <a:t>ArcReader</a:t>
            </a:r>
            <a:endParaRPr lang="en-US" dirty="0" smtClean="0">
              <a:solidFill>
                <a:schemeClr val="bg2"/>
              </a:solidFill>
            </a:endParaRPr>
          </a:p>
          <a:p>
            <a:pPr>
              <a:spcBef>
                <a:spcPts val="0"/>
              </a:spcBef>
            </a:pPr>
            <a:r>
              <a:rPr lang="en-US" dirty="0" err="1" smtClean="0">
                <a:solidFill>
                  <a:schemeClr val="bg2"/>
                </a:solidFill>
              </a:rPr>
              <a:t>ArcExplorer</a:t>
            </a:r>
            <a:endParaRPr lang="en-US" dirty="0">
              <a:solidFill>
                <a:schemeClr val="bg2"/>
              </a:solidFill>
            </a:endParaRPr>
          </a:p>
        </p:txBody>
      </p:sp>
      <p:grpSp>
        <p:nvGrpSpPr>
          <p:cNvPr id="487440" name="Group 16"/>
          <p:cNvGrpSpPr>
            <a:grpSpLocks/>
          </p:cNvGrpSpPr>
          <p:nvPr/>
        </p:nvGrpSpPr>
        <p:grpSpPr bwMode="auto">
          <a:xfrm>
            <a:off x="6268085" y="4734808"/>
            <a:ext cx="928688" cy="1063625"/>
            <a:chOff x="941" y="1248"/>
            <a:chExt cx="652" cy="691"/>
          </a:xfrm>
        </p:grpSpPr>
        <p:sp>
          <p:nvSpPr>
            <p:cNvPr id="487441" name="AutoShape 17"/>
            <p:cNvSpPr>
              <a:spLocks noChangeArrowheads="1"/>
            </p:cNvSpPr>
            <p:nvPr/>
          </p:nvSpPr>
          <p:spPr bwMode="auto">
            <a:xfrm>
              <a:off x="941" y="1248"/>
              <a:ext cx="652" cy="691"/>
            </a:xfrm>
            <a:prstGeom prst="flowChartMagneticDisk">
              <a:avLst/>
            </a:prstGeom>
            <a:gradFill rotWithShape="0">
              <a:gsLst>
                <a:gs pos="0">
                  <a:schemeClr val="hlink"/>
                </a:gs>
                <a:gs pos="100000">
                  <a:schemeClr val="hlink">
                    <a:gamma/>
                    <a:shade val="46275"/>
                    <a:invGamma/>
                  </a:schemeClr>
                </a:gs>
              </a:gsLst>
              <a:lin ang="5400000" scaled="1"/>
            </a:gradFill>
            <a:ln w="9525">
              <a:solidFill>
                <a:schemeClr val="bg2"/>
              </a:solidFill>
              <a:round/>
              <a:headEnd/>
              <a:tailEnd/>
            </a:ln>
            <a:effectLst/>
          </p:spPr>
          <p:txBody>
            <a:bodyPr wrap="none" anchor="ctr"/>
            <a:lstStyle/>
            <a:p>
              <a:pPr algn="ctr"/>
              <a:endParaRPr lang="en-US">
                <a:solidFill>
                  <a:schemeClr val="bg2"/>
                </a:solidFill>
              </a:endParaRPr>
            </a:p>
          </p:txBody>
        </p:sp>
        <p:pic>
          <p:nvPicPr>
            <p:cNvPr id="487442" name="Picture 18" descr="M:\GISADMIN\Training\Graphics\layers2.jpg"/>
            <p:cNvPicPr>
              <a:picLocks noChangeAspect="1" noChangeArrowheads="1"/>
            </p:cNvPicPr>
            <p:nvPr/>
          </p:nvPicPr>
          <p:blipFill>
            <a:blip r:embed="rId4" cstate="print"/>
            <a:srcRect l="3377" t="4500" r="29494" b="9706"/>
            <a:stretch>
              <a:fillRect/>
            </a:stretch>
          </p:blipFill>
          <p:spPr bwMode="auto">
            <a:xfrm>
              <a:off x="1035" y="1336"/>
              <a:ext cx="468" cy="532"/>
            </a:xfrm>
            <a:prstGeom prst="rect">
              <a:avLst/>
            </a:prstGeom>
            <a:gradFill rotWithShape="0">
              <a:gsLst>
                <a:gs pos="0">
                  <a:schemeClr val="hlink"/>
                </a:gs>
                <a:gs pos="100000">
                  <a:schemeClr val="hlink">
                    <a:gamma/>
                    <a:shade val="46275"/>
                    <a:invGamma/>
                  </a:schemeClr>
                </a:gs>
              </a:gsLst>
              <a:lin ang="5400000" scaled="1"/>
            </a:gradFill>
          </p:spPr>
        </p:pic>
      </p:grpSp>
      <p:sp>
        <p:nvSpPr>
          <p:cNvPr id="487443" name="Text Box 19"/>
          <p:cNvSpPr txBox="1">
            <a:spLocks noChangeArrowheads="1"/>
          </p:cNvSpPr>
          <p:nvPr/>
        </p:nvSpPr>
        <p:spPr bwMode="auto">
          <a:xfrm>
            <a:off x="5967730" y="5894338"/>
            <a:ext cx="1757363" cy="523220"/>
          </a:xfrm>
          <a:prstGeom prst="rect">
            <a:avLst/>
          </a:prstGeom>
          <a:noFill/>
          <a:ln w="9525">
            <a:noFill/>
            <a:miter lim="800000"/>
            <a:headEnd/>
            <a:tailEnd/>
          </a:ln>
          <a:effectLst/>
        </p:spPr>
        <p:txBody>
          <a:bodyPr anchor="b">
            <a:spAutoFit/>
          </a:bodyPr>
          <a:lstStyle/>
          <a:p>
            <a:pPr>
              <a:spcBef>
                <a:spcPct val="50000"/>
              </a:spcBef>
            </a:pPr>
            <a:r>
              <a:rPr lang="en-US" dirty="0" smtClean="0">
                <a:solidFill>
                  <a:schemeClr val="bg2"/>
                </a:solidFill>
              </a:rPr>
              <a:t>GIS Data </a:t>
            </a:r>
            <a:r>
              <a:rPr lang="en-US" dirty="0">
                <a:solidFill>
                  <a:schemeClr val="bg2"/>
                </a:solidFill>
              </a:rPr>
              <a:t>– Oracle, SQL </a:t>
            </a:r>
            <a:r>
              <a:rPr lang="en-US" dirty="0" smtClean="0">
                <a:solidFill>
                  <a:schemeClr val="bg2"/>
                </a:solidFill>
              </a:rPr>
              <a:t>Server, DB2</a:t>
            </a:r>
            <a:endParaRPr lang="en-US" dirty="0">
              <a:solidFill>
                <a:schemeClr val="bg2"/>
              </a:solidFill>
            </a:endParaRPr>
          </a:p>
        </p:txBody>
      </p:sp>
      <p:sp>
        <p:nvSpPr>
          <p:cNvPr id="487452" name="monitor"/>
          <p:cNvSpPr>
            <a:spLocks noEditPoints="1" noChangeArrowheads="1"/>
          </p:cNvSpPr>
          <p:nvPr/>
        </p:nvSpPr>
        <p:spPr bwMode="auto">
          <a:xfrm>
            <a:off x="7255695" y="806500"/>
            <a:ext cx="457200" cy="457200"/>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gradFill rotWithShape="0">
            <a:gsLst>
              <a:gs pos="0">
                <a:srgbClr val="FFFF00"/>
              </a:gs>
              <a:gs pos="100000">
                <a:srgbClr val="FFC000"/>
              </a:gs>
            </a:gsLst>
            <a:lin ang="5400000" scaled="1"/>
          </a:gradFill>
          <a:ln w="9525">
            <a:solidFill>
              <a:srgbClr val="000000"/>
            </a:solidFill>
            <a:miter lim="800000"/>
            <a:headEnd/>
            <a:tailEnd/>
          </a:ln>
        </p:spPr>
        <p:txBody>
          <a:bodyPr/>
          <a:lstStyle/>
          <a:p>
            <a:endParaRPr lang="en-US"/>
          </a:p>
        </p:txBody>
      </p:sp>
      <p:sp>
        <p:nvSpPr>
          <p:cNvPr id="487454" name="Text Box 30"/>
          <p:cNvSpPr txBox="1">
            <a:spLocks noChangeArrowheads="1"/>
          </p:cNvSpPr>
          <p:nvPr/>
        </p:nvSpPr>
        <p:spPr bwMode="auto">
          <a:xfrm>
            <a:off x="272789" y="1691138"/>
            <a:ext cx="1076325" cy="707886"/>
          </a:xfrm>
          <a:prstGeom prst="rect">
            <a:avLst/>
          </a:prstGeom>
          <a:noFill/>
          <a:ln w="6350">
            <a:noFill/>
            <a:miter lim="800000"/>
            <a:headEnd/>
            <a:tailEnd/>
          </a:ln>
          <a:effectLst/>
        </p:spPr>
        <p:txBody>
          <a:bodyPr>
            <a:spAutoFit/>
          </a:bodyPr>
          <a:lstStyle/>
          <a:p>
            <a:pPr>
              <a:spcBef>
                <a:spcPct val="50000"/>
              </a:spcBef>
            </a:pPr>
            <a:r>
              <a:rPr lang="en-US" sz="2000" b="1" dirty="0" smtClean="0">
                <a:solidFill>
                  <a:schemeClr val="bg1"/>
                </a:solidFill>
                <a:latin typeface="Arial Narrow" pitchFamily="34" charset="0"/>
              </a:rPr>
              <a:t>End Users</a:t>
            </a:r>
            <a:endParaRPr lang="en-US" sz="2000" b="1" dirty="0">
              <a:solidFill>
                <a:schemeClr val="bg1"/>
              </a:solidFill>
              <a:latin typeface="Arial Narrow" pitchFamily="34" charset="0"/>
            </a:endParaRPr>
          </a:p>
        </p:txBody>
      </p:sp>
      <p:sp>
        <p:nvSpPr>
          <p:cNvPr id="487456" name="Text Box 32"/>
          <p:cNvSpPr txBox="1">
            <a:spLocks noChangeArrowheads="1"/>
          </p:cNvSpPr>
          <p:nvPr/>
        </p:nvSpPr>
        <p:spPr bwMode="auto">
          <a:xfrm>
            <a:off x="365387" y="3531203"/>
            <a:ext cx="1076325" cy="707886"/>
          </a:xfrm>
          <a:prstGeom prst="rect">
            <a:avLst/>
          </a:prstGeom>
          <a:noFill/>
          <a:ln w="6350">
            <a:noFill/>
            <a:miter lim="800000"/>
            <a:headEnd/>
            <a:tailEnd/>
          </a:ln>
          <a:effectLst/>
        </p:spPr>
        <p:txBody>
          <a:bodyPr>
            <a:spAutoFit/>
          </a:bodyPr>
          <a:lstStyle/>
          <a:p>
            <a:pPr>
              <a:spcBef>
                <a:spcPct val="50000"/>
              </a:spcBef>
            </a:pPr>
            <a:r>
              <a:rPr lang="en-US" sz="2000" b="1" dirty="0" smtClean="0">
                <a:solidFill>
                  <a:schemeClr val="bg1"/>
                </a:solidFill>
                <a:latin typeface="Arial Narrow" pitchFamily="34" charset="0"/>
              </a:rPr>
              <a:t>GIS Server</a:t>
            </a:r>
            <a:endParaRPr lang="en-US" sz="2000" b="1" dirty="0">
              <a:solidFill>
                <a:schemeClr val="bg1"/>
              </a:solidFill>
              <a:latin typeface="Arial Narrow" pitchFamily="34" charset="0"/>
            </a:endParaRPr>
          </a:p>
        </p:txBody>
      </p:sp>
      <p:sp>
        <p:nvSpPr>
          <p:cNvPr id="487457" name="Text Box 33"/>
          <p:cNvSpPr txBox="1">
            <a:spLocks noChangeArrowheads="1"/>
          </p:cNvSpPr>
          <p:nvPr/>
        </p:nvSpPr>
        <p:spPr bwMode="auto">
          <a:xfrm>
            <a:off x="311571" y="4986593"/>
            <a:ext cx="1183957" cy="923330"/>
          </a:xfrm>
          <a:prstGeom prst="rect">
            <a:avLst/>
          </a:prstGeom>
          <a:noFill/>
          <a:ln w="6350">
            <a:noFill/>
            <a:miter lim="800000"/>
            <a:headEnd/>
            <a:tailEnd/>
          </a:ln>
          <a:effectLst/>
        </p:spPr>
        <p:txBody>
          <a:bodyPr wrap="square">
            <a:spAutoFit/>
          </a:bodyPr>
          <a:lstStyle/>
          <a:p>
            <a:pPr>
              <a:spcBef>
                <a:spcPct val="50000"/>
              </a:spcBef>
            </a:pPr>
            <a:r>
              <a:rPr lang="en-US" sz="1800" b="1" dirty="0" smtClean="0">
                <a:solidFill>
                  <a:schemeClr val="bg1"/>
                </a:solidFill>
                <a:latin typeface="Arial Narrow" pitchFamily="34" charset="0"/>
              </a:rPr>
              <a:t>GIS and Business Data</a:t>
            </a:r>
            <a:endParaRPr lang="en-US" sz="1800" b="1" dirty="0">
              <a:solidFill>
                <a:schemeClr val="bg1"/>
              </a:solidFill>
              <a:latin typeface="Arial Narrow" pitchFamily="34" charset="0"/>
            </a:endParaRPr>
          </a:p>
        </p:txBody>
      </p:sp>
      <p:sp>
        <p:nvSpPr>
          <p:cNvPr id="487458" name="Text Box 34"/>
          <p:cNvSpPr txBox="1">
            <a:spLocks noChangeArrowheads="1"/>
          </p:cNvSpPr>
          <p:nvPr/>
        </p:nvSpPr>
        <p:spPr bwMode="auto">
          <a:xfrm>
            <a:off x="7016937" y="1805940"/>
            <a:ext cx="1946275" cy="954107"/>
          </a:xfrm>
          <a:prstGeom prst="rect">
            <a:avLst/>
          </a:prstGeom>
          <a:noFill/>
          <a:ln w="9525">
            <a:noFill/>
            <a:miter lim="800000"/>
            <a:headEnd/>
            <a:tailEnd/>
          </a:ln>
          <a:effectLst/>
        </p:spPr>
        <p:txBody>
          <a:bodyPr wrap="square" anchor="b">
            <a:spAutoFit/>
          </a:bodyPr>
          <a:lstStyle/>
          <a:p>
            <a:pPr algn="ctr">
              <a:spcBef>
                <a:spcPts val="0"/>
              </a:spcBef>
            </a:pPr>
            <a:r>
              <a:rPr lang="en-US" dirty="0" smtClean="0">
                <a:solidFill>
                  <a:schemeClr val="bg2"/>
                </a:solidFill>
              </a:rPr>
              <a:t>Customized Desktop Tools – VB.NET </a:t>
            </a:r>
          </a:p>
          <a:p>
            <a:pPr algn="ctr">
              <a:spcBef>
                <a:spcPts val="0"/>
              </a:spcBef>
            </a:pPr>
            <a:r>
              <a:rPr lang="en-US" dirty="0" smtClean="0">
                <a:solidFill>
                  <a:schemeClr val="bg2"/>
                </a:solidFill>
              </a:rPr>
              <a:t>C#</a:t>
            </a:r>
          </a:p>
          <a:p>
            <a:pPr algn="ctr">
              <a:spcBef>
                <a:spcPts val="0"/>
              </a:spcBef>
            </a:pPr>
            <a:r>
              <a:rPr lang="en-US" dirty="0" smtClean="0">
                <a:solidFill>
                  <a:schemeClr val="bg2"/>
                </a:solidFill>
              </a:rPr>
              <a:t>Python</a:t>
            </a:r>
            <a:endParaRPr lang="en-US" dirty="0">
              <a:solidFill>
                <a:schemeClr val="bg2"/>
              </a:solidFill>
            </a:endParaRPr>
          </a:p>
        </p:txBody>
      </p:sp>
      <p:sp>
        <p:nvSpPr>
          <p:cNvPr id="37" name="Text Box 8"/>
          <p:cNvSpPr txBox="1">
            <a:spLocks noChangeArrowheads="1"/>
          </p:cNvSpPr>
          <p:nvPr/>
        </p:nvSpPr>
        <p:spPr bwMode="auto">
          <a:xfrm>
            <a:off x="3700153" y="776571"/>
            <a:ext cx="980174" cy="523220"/>
          </a:xfrm>
          <a:prstGeom prst="rect">
            <a:avLst/>
          </a:prstGeom>
          <a:noFill/>
          <a:ln w="9525">
            <a:noFill/>
            <a:miter lim="800000"/>
            <a:headEnd/>
            <a:tailEnd/>
          </a:ln>
          <a:effectLst/>
        </p:spPr>
        <p:txBody>
          <a:bodyPr wrap="square" anchor="b">
            <a:spAutoFit/>
          </a:bodyPr>
          <a:lstStyle/>
          <a:p>
            <a:pPr algn="ctr">
              <a:spcBef>
                <a:spcPct val="50000"/>
              </a:spcBef>
            </a:pPr>
            <a:r>
              <a:rPr lang="en-US" b="1" dirty="0" smtClean="0">
                <a:solidFill>
                  <a:schemeClr val="bg2"/>
                </a:solidFill>
              </a:rPr>
              <a:t>Desktop Viewers</a:t>
            </a:r>
            <a:endParaRPr lang="en-US" b="1" dirty="0">
              <a:solidFill>
                <a:schemeClr val="bg2"/>
              </a:solidFill>
            </a:endParaRPr>
          </a:p>
        </p:txBody>
      </p:sp>
      <p:pic>
        <p:nvPicPr>
          <p:cNvPr id="41" name="Picture 2" descr="http://clipartist.info/RSS/openclipart.org/2011/August/13-Saturday/Server.png"/>
          <p:cNvPicPr>
            <a:picLocks noChangeAspect="1" noChangeArrowheads="1"/>
          </p:cNvPicPr>
          <p:nvPr/>
        </p:nvPicPr>
        <p:blipFill>
          <a:blip r:embed="rId5" cstate="print"/>
          <a:srcRect/>
          <a:stretch>
            <a:fillRect/>
          </a:stretch>
        </p:blipFill>
        <p:spPr bwMode="auto">
          <a:xfrm>
            <a:off x="2998470" y="4447705"/>
            <a:ext cx="520831" cy="805177"/>
          </a:xfrm>
          <a:prstGeom prst="rect">
            <a:avLst/>
          </a:prstGeom>
          <a:noFill/>
        </p:spPr>
      </p:pic>
      <p:pic>
        <p:nvPicPr>
          <p:cNvPr id="42" name="Picture 2" descr="http://clipartist.info/RSS/openclipart.org/2011/August/13-Saturday/Server.png"/>
          <p:cNvPicPr>
            <a:picLocks noChangeAspect="1" noChangeArrowheads="1"/>
          </p:cNvPicPr>
          <p:nvPr/>
        </p:nvPicPr>
        <p:blipFill>
          <a:blip r:embed="rId5" cstate="print"/>
          <a:srcRect/>
          <a:stretch>
            <a:fillRect/>
          </a:stretch>
        </p:blipFill>
        <p:spPr bwMode="auto">
          <a:xfrm>
            <a:off x="3181350" y="4984915"/>
            <a:ext cx="520831" cy="805177"/>
          </a:xfrm>
          <a:prstGeom prst="rect">
            <a:avLst/>
          </a:prstGeom>
          <a:noFill/>
        </p:spPr>
      </p:pic>
      <p:pic>
        <p:nvPicPr>
          <p:cNvPr id="36" name="Picture 2" descr="http://clipartist.info/RSS/openclipart.org/2011/August/13-Saturday/Server.png"/>
          <p:cNvPicPr>
            <a:picLocks noChangeAspect="1" noChangeArrowheads="1"/>
          </p:cNvPicPr>
          <p:nvPr/>
        </p:nvPicPr>
        <p:blipFill>
          <a:blip r:embed="rId5" cstate="print"/>
          <a:srcRect/>
          <a:stretch>
            <a:fillRect/>
          </a:stretch>
        </p:blipFill>
        <p:spPr bwMode="auto">
          <a:xfrm>
            <a:off x="3531870" y="4501045"/>
            <a:ext cx="520831" cy="805177"/>
          </a:xfrm>
          <a:prstGeom prst="rect">
            <a:avLst/>
          </a:prstGeom>
          <a:noFill/>
        </p:spPr>
      </p:pic>
      <p:pic>
        <p:nvPicPr>
          <p:cNvPr id="43" name="Picture 4"/>
          <p:cNvPicPr>
            <a:picLocks noChangeAspect="1" noChangeArrowheads="1"/>
          </p:cNvPicPr>
          <p:nvPr/>
        </p:nvPicPr>
        <p:blipFill>
          <a:blip r:embed="rId3" cstate="print"/>
          <a:srcRect/>
          <a:stretch>
            <a:fillRect/>
          </a:stretch>
        </p:blipFill>
        <p:spPr bwMode="auto">
          <a:xfrm>
            <a:off x="4977317" y="1477328"/>
            <a:ext cx="990600" cy="695325"/>
          </a:xfrm>
          <a:prstGeom prst="rect">
            <a:avLst/>
          </a:prstGeom>
          <a:noFill/>
          <a:ln w="9525">
            <a:noFill/>
            <a:miter lim="800000"/>
            <a:headEnd/>
            <a:tailEnd/>
          </a:ln>
        </p:spPr>
      </p:pic>
      <p:sp>
        <p:nvSpPr>
          <p:cNvPr id="45" name="monitor"/>
          <p:cNvSpPr>
            <a:spLocks noEditPoints="1" noChangeArrowheads="1"/>
          </p:cNvSpPr>
          <p:nvPr/>
        </p:nvSpPr>
        <p:spPr bwMode="auto">
          <a:xfrm>
            <a:off x="4888555" y="1268684"/>
            <a:ext cx="457200" cy="457200"/>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gradFill rotWithShape="0">
            <a:gsLst>
              <a:gs pos="0">
                <a:srgbClr val="FFFF00"/>
              </a:gs>
              <a:gs pos="100000">
                <a:srgbClr val="FFC000"/>
              </a:gs>
            </a:gsLst>
            <a:lin ang="5400000" scaled="1"/>
          </a:gradFill>
          <a:ln w="9525">
            <a:solidFill>
              <a:srgbClr val="000000"/>
            </a:solidFill>
            <a:miter lim="800000"/>
            <a:headEnd/>
            <a:tailEnd/>
          </a:ln>
        </p:spPr>
        <p:txBody>
          <a:bodyPr/>
          <a:lstStyle/>
          <a:p>
            <a:endParaRPr lang="en-US"/>
          </a:p>
        </p:txBody>
      </p:sp>
      <p:sp>
        <p:nvSpPr>
          <p:cNvPr id="46" name="Down Arrow 45"/>
          <p:cNvSpPr/>
          <p:nvPr/>
        </p:nvSpPr>
        <p:spPr bwMode="auto">
          <a:xfrm>
            <a:off x="6743699" y="4055040"/>
            <a:ext cx="64008" cy="674370"/>
          </a:xfrm>
          <a:prstGeom prst="downArrow">
            <a:avLst/>
          </a:prstGeom>
          <a:noFill/>
          <a:ln w="28575">
            <a:solidFill>
              <a:srgbClr val="000066"/>
            </a:solidFill>
            <a:round/>
            <a:headEnd/>
            <a:tailEnd type="triangle" w="med" len="med"/>
          </a:ln>
          <a:scene3d>
            <a:camera prst="orthographicFront">
              <a:rot lat="10860000" lon="0" rev="0"/>
            </a:camera>
            <a:lightRig rig="threePt" dir="t"/>
          </a:scene3d>
        </p:spPr>
        <p:txBody>
          <a:bodyPr wrap="none" rtlCol="0" anchor="ctr"/>
          <a:lstStyle/>
          <a:p>
            <a:pPr algn="ctr"/>
            <a:endParaRPr lang="en-US"/>
          </a:p>
        </p:txBody>
      </p:sp>
      <p:sp>
        <p:nvSpPr>
          <p:cNvPr id="49" name="Down Arrow 48"/>
          <p:cNvSpPr/>
          <p:nvPr/>
        </p:nvSpPr>
        <p:spPr bwMode="auto">
          <a:xfrm>
            <a:off x="7999916" y="2766060"/>
            <a:ext cx="64008" cy="1005840"/>
          </a:xfrm>
          <a:prstGeom prst="downArrow">
            <a:avLst/>
          </a:prstGeom>
          <a:solidFill>
            <a:srgbClr val="463C42"/>
          </a:solidFill>
          <a:ln w="28575">
            <a:solidFill>
              <a:srgbClr val="02466C"/>
            </a:solidFill>
            <a:round/>
            <a:headEnd/>
            <a:tailEnd type="triangle" w="med" len="med"/>
          </a:ln>
          <a:scene3d>
            <a:camera prst="orthographicFront">
              <a:rot lat="10800000" lon="0" rev="0"/>
            </a:camera>
            <a:lightRig rig="threePt" dir="t"/>
          </a:scene3d>
        </p:spPr>
        <p:txBody>
          <a:bodyPr wrap="none" rtlCol="0" anchor="ctr"/>
          <a:lstStyle/>
          <a:p>
            <a:pPr algn="ctr"/>
            <a:endParaRPr lang="en-US"/>
          </a:p>
        </p:txBody>
      </p:sp>
      <p:sp>
        <p:nvSpPr>
          <p:cNvPr id="53" name="Down Arrow 52"/>
          <p:cNvSpPr/>
          <p:nvPr/>
        </p:nvSpPr>
        <p:spPr bwMode="auto">
          <a:xfrm>
            <a:off x="5546276" y="2781155"/>
            <a:ext cx="64008" cy="1005840"/>
          </a:xfrm>
          <a:prstGeom prst="downArrow">
            <a:avLst/>
          </a:prstGeom>
          <a:solidFill>
            <a:srgbClr val="463C42"/>
          </a:solidFill>
          <a:ln w="28575">
            <a:solidFill>
              <a:srgbClr val="02466C"/>
            </a:solidFill>
            <a:round/>
            <a:headEnd/>
            <a:tailEnd type="triangle" w="med" len="med"/>
          </a:ln>
          <a:scene3d>
            <a:camera prst="orthographicFront">
              <a:rot lat="10800000" lon="0" rev="0"/>
            </a:camera>
            <a:lightRig rig="threePt" dir="t"/>
          </a:scene3d>
        </p:spPr>
        <p:txBody>
          <a:bodyPr wrap="none" rtlCol="0" anchor="ctr"/>
          <a:lstStyle/>
          <a:p>
            <a:pPr algn="ctr"/>
            <a:endParaRPr lang="en-US"/>
          </a:p>
        </p:txBody>
      </p:sp>
      <p:sp>
        <p:nvSpPr>
          <p:cNvPr id="54" name="Down Arrow 53"/>
          <p:cNvSpPr/>
          <p:nvPr/>
        </p:nvSpPr>
        <p:spPr bwMode="auto">
          <a:xfrm>
            <a:off x="4429946" y="2783478"/>
            <a:ext cx="64008" cy="1005840"/>
          </a:xfrm>
          <a:prstGeom prst="downArrow">
            <a:avLst/>
          </a:prstGeom>
          <a:solidFill>
            <a:srgbClr val="463C42"/>
          </a:solidFill>
          <a:ln w="28575">
            <a:solidFill>
              <a:srgbClr val="02466C"/>
            </a:solidFill>
            <a:round/>
            <a:headEnd/>
            <a:tailEnd type="triangle" w="med" len="med"/>
          </a:ln>
          <a:scene3d>
            <a:camera prst="orthographicFront">
              <a:rot lat="10800000" lon="0" rev="0"/>
            </a:camera>
            <a:lightRig rig="threePt" dir="t"/>
          </a:scene3d>
        </p:spPr>
        <p:txBody>
          <a:bodyPr wrap="none" rtlCol="0" anchor="ctr"/>
          <a:lstStyle/>
          <a:p>
            <a:pPr algn="ctr"/>
            <a:endParaRPr lang="en-US"/>
          </a:p>
        </p:txBody>
      </p:sp>
      <p:pic>
        <p:nvPicPr>
          <p:cNvPr id="487459" name="Picture 35"/>
          <p:cNvPicPr>
            <a:picLocks noChangeAspect="1" noChangeArrowheads="1"/>
          </p:cNvPicPr>
          <p:nvPr/>
        </p:nvPicPr>
        <p:blipFill>
          <a:blip r:embed="rId6" cstate="print"/>
          <a:srcRect/>
          <a:stretch>
            <a:fillRect/>
          </a:stretch>
        </p:blipFill>
        <p:spPr bwMode="auto">
          <a:xfrm>
            <a:off x="3581077" y="1365331"/>
            <a:ext cx="773393" cy="574024"/>
          </a:xfrm>
          <a:prstGeom prst="rect">
            <a:avLst/>
          </a:prstGeom>
          <a:noFill/>
          <a:ln w="9525" cap="flat" cmpd="sng">
            <a:noFill/>
            <a:prstDash val="solid"/>
            <a:miter lim="800000"/>
            <a:headEnd/>
            <a:tailEnd/>
          </a:ln>
        </p:spPr>
      </p:pic>
      <p:sp>
        <p:nvSpPr>
          <p:cNvPr id="487430" name="monitor"/>
          <p:cNvSpPr>
            <a:spLocks noEditPoints="1" noChangeArrowheads="1"/>
          </p:cNvSpPr>
          <p:nvPr/>
        </p:nvSpPr>
        <p:spPr bwMode="auto">
          <a:xfrm>
            <a:off x="3993129" y="1703215"/>
            <a:ext cx="457200" cy="457200"/>
          </a:xfrm>
          <a:custGeom>
            <a:avLst/>
            <a:gdLst>
              <a:gd name="T0" fmla="*/ 6837 w 21600"/>
              <a:gd name="T1" fmla="*/ 21600 h 21600"/>
              <a:gd name="T2" fmla="*/ 3108 w 21600"/>
              <a:gd name="T3" fmla="*/ 19849 h 21600"/>
              <a:gd name="T4" fmla="*/ 0 w 21600"/>
              <a:gd name="T5" fmla="*/ 15178 h 21600"/>
              <a:gd name="T6" fmla="*/ 0 w 21600"/>
              <a:gd name="T7" fmla="*/ 10508 h 21600"/>
              <a:gd name="T8" fmla="*/ 0 w 21600"/>
              <a:gd name="T9" fmla="*/ 3941 h 21600"/>
              <a:gd name="T10" fmla="*/ 8081 w 21600"/>
              <a:gd name="T11" fmla="*/ 1168 h 21600"/>
              <a:gd name="T12" fmla="*/ 17871 w 21600"/>
              <a:gd name="T13" fmla="*/ 0 h 21600"/>
              <a:gd name="T14" fmla="*/ 21600 w 21600"/>
              <a:gd name="T15" fmla="*/ 1751 h 21600"/>
              <a:gd name="T16" fmla="*/ 21600 w 21600"/>
              <a:gd name="T17" fmla="*/ 10508 h 21600"/>
              <a:gd name="T18" fmla="*/ 21600 w 21600"/>
              <a:gd name="T19" fmla="*/ 16346 h 21600"/>
              <a:gd name="T20" fmla="*/ 10722 w 21600"/>
              <a:gd name="T21" fmla="*/ 20286 h 21600"/>
              <a:gd name="T22" fmla="*/ 1204 w 21600"/>
              <a:gd name="T23" fmla="*/ 22548 h 21600"/>
              <a:gd name="T24" fmla="*/ 20706 w 21600"/>
              <a:gd name="T25" fmla="*/ 2838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extrusionOk="0">
                <a:moveTo>
                  <a:pt x="6837" y="21600"/>
                </a:moveTo>
                <a:lnTo>
                  <a:pt x="3108" y="19849"/>
                </a:lnTo>
                <a:lnTo>
                  <a:pt x="3108" y="17659"/>
                </a:lnTo>
                <a:lnTo>
                  <a:pt x="0" y="15178"/>
                </a:lnTo>
                <a:lnTo>
                  <a:pt x="0" y="10508"/>
                </a:lnTo>
                <a:lnTo>
                  <a:pt x="0" y="3941"/>
                </a:lnTo>
                <a:lnTo>
                  <a:pt x="8081" y="1168"/>
                </a:lnTo>
                <a:lnTo>
                  <a:pt x="10722" y="1605"/>
                </a:lnTo>
                <a:lnTo>
                  <a:pt x="12587" y="1751"/>
                </a:lnTo>
                <a:lnTo>
                  <a:pt x="17871" y="0"/>
                </a:lnTo>
                <a:lnTo>
                  <a:pt x="21600" y="1751"/>
                </a:lnTo>
                <a:lnTo>
                  <a:pt x="21600" y="10508"/>
                </a:lnTo>
                <a:lnTo>
                  <a:pt x="21600" y="16346"/>
                </a:lnTo>
                <a:lnTo>
                  <a:pt x="10722" y="20286"/>
                </a:lnTo>
                <a:lnTo>
                  <a:pt x="6837" y="21600"/>
                </a:lnTo>
                <a:close/>
              </a:path>
              <a:path w="21600" h="21600" extrusionOk="0">
                <a:moveTo>
                  <a:pt x="3108" y="5254"/>
                </a:moveTo>
                <a:lnTo>
                  <a:pt x="2642" y="4962"/>
                </a:lnTo>
                <a:lnTo>
                  <a:pt x="777" y="4232"/>
                </a:lnTo>
                <a:lnTo>
                  <a:pt x="155" y="3941"/>
                </a:lnTo>
                <a:moveTo>
                  <a:pt x="6837" y="7005"/>
                </a:moveTo>
                <a:lnTo>
                  <a:pt x="6216" y="6714"/>
                </a:lnTo>
                <a:lnTo>
                  <a:pt x="3885" y="5546"/>
                </a:lnTo>
                <a:lnTo>
                  <a:pt x="3108" y="5254"/>
                </a:lnTo>
                <a:moveTo>
                  <a:pt x="19735" y="14595"/>
                </a:moveTo>
                <a:lnTo>
                  <a:pt x="19735" y="4816"/>
                </a:lnTo>
                <a:lnTo>
                  <a:pt x="9790" y="8319"/>
                </a:lnTo>
                <a:lnTo>
                  <a:pt x="9790" y="18243"/>
                </a:lnTo>
                <a:lnTo>
                  <a:pt x="19735" y="14595"/>
                </a:lnTo>
                <a:moveTo>
                  <a:pt x="3108" y="17659"/>
                </a:moveTo>
                <a:lnTo>
                  <a:pt x="3108" y="5254"/>
                </a:lnTo>
                <a:lnTo>
                  <a:pt x="12742" y="1751"/>
                </a:lnTo>
                <a:moveTo>
                  <a:pt x="21600" y="1751"/>
                </a:moveTo>
                <a:lnTo>
                  <a:pt x="6837" y="7005"/>
                </a:lnTo>
                <a:lnTo>
                  <a:pt x="6837" y="21600"/>
                </a:lnTo>
              </a:path>
            </a:pathLst>
          </a:custGeom>
          <a:gradFill rotWithShape="0">
            <a:gsLst>
              <a:gs pos="0">
                <a:srgbClr val="FFFF00"/>
              </a:gs>
              <a:gs pos="100000">
                <a:srgbClr val="FFC000"/>
              </a:gs>
            </a:gsLst>
            <a:lin ang="5400000" scaled="1"/>
          </a:gradFill>
          <a:ln w="9525">
            <a:solidFill>
              <a:srgbClr val="000000"/>
            </a:solidFill>
            <a:miter lim="800000"/>
            <a:headEnd/>
            <a:tailEnd/>
          </a:ln>
        </p:spPr>
        <p:txBody>
          <a:bodyPr/>
          <a:lstStyle/>
          <a:p>
            <a:endParaRPr lang="en-US"/>
          </a:p>
        </p:txBody>
      </p:sp>
      <p:pic>
        <p:nvPicPr>
          <p:cNvPr id="487460" name="Picture 36" descr="M:\GISADMIN\Graphics\classroom\overshoulder.jpg"/>
          <p:cNvPicPr>
            <a:picLocks noChangeAspect="1" noChangeArrowheads="1"/>
          </p:cNvPicPr>
          <p:nvPr/>
        </p:nvPicPr>
        <p:blipFill>
          <a:blip r:embed="rId7" cstate="print"/>
          <a:srcRect/>
          <a:stretch>
            <a:fillRect/>
          </a:stretch>
        </p:blipFill>
        <p:spPr bwMode="auto">
          <a:xfrm>
            <a:off x="6224184" y="805203"/>
            <a:ext cx="906930" cy="745803"/>
          </a:xfrm>
          <a:prstGeom prst="rect">
            <a:avLst/>
          </a:prstGeom>
          <a:noFill/>
        </p:spPr>
      </p:pic>
      <p:sp>
        <p:nvSpPr>
          <p:cNvPr id="39" name="Rounded Rectangle 38"/>
          <p:cNvSpPr/>
          <p:nvPr/>
        </p:nvSpPr>
        <p:spPr bwMode="auto">
          <a:xfrm>
            <a:off x="1469571" y="3563695"/>
            <a:ext cx="7277821" cy="480060"/>
          </a:xfrm>
          <a:prstGeom prst="roundRect">
            <a:avLst/>
          </a:prstGeom>
          <a:solidFill>
            <a:schemeClr val="accent3"/>
          </a:solidFill>
          <a:ln w="28575">
            <a:noFill/>
            <a:round/>
            <a:headEnd/>
            <a:tailEnd type="triangle" w="med" len="med"/>
          </a:ln>
          <a:scene3d>
            <a:camera prst="orthographicFront"/>
            <a:lightRig rig="threePt" dir="t"/>
          </a:scene3d>
          <a:sp3d prstMaterial="softEdge">
            <a:bevelT/>
          </a:sp3d>
        </p:spPr>
        <p:txBody>
          <a:bodyPr wrap="none" rtlCol="0" anchor="ctr"/>
          <a:lstStyle/>
          <a:p>
            <a:pPr algn="ctr"/>
            <a:endParaRPr lang="en-US"/>
          </a:p>
        </p:txBody>
      </p:sp>
      <p:sp>
        <p:nvSpPr>
          <p:cNvPr id="57" name="TextBox 56"/>
          <p:cNvSpPr txBox="1"/>
          <p:nvPr/>
        </p:nvSpPr>
        <p:spPr>
          <a:xfrm>
            <a:off x="4653022" y="3634445"/>
            <a:ext cx="1597307" cy="307777"/>
          </a:xfrm>
          <a:prstGeom prst="rect">
            <a:avLst/>
          </a:prstGeom>
          <a:noFill/>
        </p:spPr>
        <p:txBody>
          <a:bodyPr wrap="square" rtlCol="0">
            <a:spAutoFit/>
          </a:bodyPr>
          <a:lstStyle/>
          <a:p>
            <a:r>
              <a:rPr lang="en-US" dirty="0" smtClean="0">
                <a:solidFill>
                  <a:srgbClr val="000066"/>
                </a:solidFill>
              </a:rPr>
              <a:t>ArcGIS Servers</a:t>
            </a:r>
            <a:endParaRPr lang="en-US" dirty="0">
              <a:solidFill>
                <a:srgbClr val="000066"/>
              </a:solidFill>
            </a:endParaRPr>
          </a:p>
        </p:txBody>
      </p:sp>
      <p:sp>
        <p:nvSpPr>
          <p:cNvPr id="58" name="Down Arrow 57"/>
          <p:cNvSpPr/>
          <p:nvPr/>
        </p:nvSpPr>
        <p:spPr bwMode="auto">
          <a:xfrm>
            <a:off x="3527866" y="4056971"/>
            <a:ext cx="64008" cy="365760"/>
          </a:xfrm>
          <a:prstGeom prst="downArrow">
            <a:avLst/>
          </a:prstGeom>
          <a:noFill/>
          <a:ln w="28575">
            <a:solidFill>
              <a:srgbClr val="000066"/>
            </a:solidFill>
            <a:round/>
            <a:headEnd/>
            <a:tailEnd type="triangle" w="med" len="med"/>
          </a:ln>
          <a:scene3d>
            <a:camera prst="orthographicFront">
              <a:rot lat="10860000" lon="0" rev="0"/>
            </a:camera>
            <a:lightRig rig="threePt" dir="t"/>
          </a:scene3d>
        </p:spPr>
        <p:txBody>
          <a:bodyPr wrap="none" rtlCol="0" anchor="ctr"/>
          <a:lstStyle/>
          <a:p>
            <a:pPr algn="ctr"/>
            <a:endParaRPr lang="en-US"/>
          </a:p>
        </p:txBody>
      </p:sp>
      <p:sp>
        <p:nvSpPr>
          <p:cNvPr id="59" name="Text Box 19"/>
          <p:cNvSpPr txBox="1">
            <a:spLocks noChangeArrowheads="1"/>
          </p:cNvSpPr>
          <p:nvPr/>
        </p:nvSpPr>
        <p:spPr bwMode="auto">
          <a:xfrm>
            <a:off x="3808071" y="5245462"/>
            <a:ext cx="1233624" cy="954107"/>
          </a:xfrm>
          <a:prstGeom prst="rect">
            <a:avLst/>
          </a:prstGeom>
          <a:noFill/>
          <a:ln w="9525">
            <a:noFill/>
            <a:miter lim="800000"/>
            <a:headEnd/>
            <a:tailEnd/>
          </a:ln>
          <a:effectLst/>
        </p:spPr>
        <p:txBody>
          <a:bodyPr wrap="square" anchor="b">
            <a:spAutoFit/>
          </a:bodyPr>
          <a:lstStyle/>
          <a:p>
            <a:pPr>
              <a:spcBef>
                <a:spcPct val="50000"/>
              </a:spcBef>
            </a:pPr>
            <a:r>
              <a:rPr lang="en-US" dirty="0" smtClean="0">
                <a:solidFill>
                  <a:schemeClr val="bg2"/>
                </a:solidFill>
              </a:rPr>
              <a:t>Business Databases - Oracle</a:t>
            </a:r>
            <a:r>
              <a:rPr lang="en-US" dirty="0">
                <a:solidFill>
                  <a:schemeClr val="bg2"/>
                </a:solidFill>
              </a:rPr>
              <a:t>, SQL </a:t>
            </a:r>
            <a:r>
              <a:rPr lang="en-US" dirty="0" smtClean="0">
                <a:solidFill>
                  <a:schemeClr val="bg2"/>
                </a:solidFill>
              </a:rPr>
              <a:t>Server, DB2</a:t>
            </a:r>
            <a:endParaRPr lang="en-US" dirty="0">
              <a:solidFill>
                <a:schemeClr val="bg2"/>
              </a:solidFill>
            </a:endParaRPr>
          </a:p>
        </p:txBody>
      </p:sp>
      <p:sp>
        <p:nvSpPr>
          <p:cNvPr id="48" name="Rectangle 47"/>
          <p:cNvSpPr/>
          <p:nvPr/>
        </p:nvSpPr>
        <p:spPr>
          <a:xfrm>
            <a:off x="6359864" y="2065067"/>
            <a:ext cx="453970" cy="923330"/>
          </a:xfrm>
          <a:prstGeom prst="rect">
            <a:avLst/>
          </a:prstGeom>
          <a:noFill/>
          <a:ln>
            <a:noFill/>
          </a:ln>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FF0000"/>
                </a:solidFill>
                <a:effectLst/>
              </a:rPr>
              <a:t>*</a:t>
            </a:r>
            <a:endParaRPr lang="en-US" sz="5400" b="1" cap="none" spc="0" dirty="0">
              <a:ln w="10541" cmpd="sng">
                <a:solidFill>
                  <a:schemeClr val="accent1">
                    <a:shade val="88000"/>
                    <a:satMod val="110000"/>
                  </a:schemeClr>
                </a:solidFill>
                <a:prstDash val="solid"/>
              </a:ln>
              <a:solidFill>
                <a:srgbClr val="FF0000"/>
              </a:solidFill>
              <a:effectLst/>
            </a:endParaRPr>
          </a:p>
        </p:txBody>
      </p:sp>
      <p:sp>
        <p:nvSpPr>
          <p:cNvPr id="487427" name="Text Box 3"/>
          <p:cNvSpPr txBox="1">
            <a:spLocks noChangeArrowheads="1"/>
          </p:cNvSpPr>
          <p:nvPr/>
        </p:nvSpPr>
        <p:spPr bwMode="auto">
          <a:xfrm>
            <a:off x="1086680" y="2625173"/>
            <a:ext cx="1606550" cy="738664"/>
          </a:xfrm>
          <a:prstGeom prst="rect">
            <a:avLst/>
          </a:prstGeom>
          <a:noFill/>
          <a:ln w="9525">
            <a:noFill/>
            <a:miter lim="800000"/>
            <a:headEnd/>
            <a:tailEnd/>
          </a:ln>
          <a:effectLst/>
        </p:spPr>
        <p:txBody>
          <a:bodyPr anchor="b">
            <a:spAutoFit/>
          </a:bodyPr>
          <a:lstStyle/>
          <a:p>
            <a:pPr algn="ctr">
              <a:spcBef>
                <a:spcPts val="0"/>
              </a:spcBef>
            </a:pPr>
            <a:r>
              <a:rPr lang="en-US" dirty="0" smtClean="0">
                <a:solidFill>
                  <a:schemeClr val="bg2"/>
                </a:solidFill>
              </a:rPr>
              <a:t>ArcGIS Online,</a:t>
            </a:r>
          </a:p>
          <a:p>
            <a:pPr algn="ctr">
              <a:spcBef>
                <a:spcPts val="0"/>
              </a:spcBef>
            </a:pPr>
            <a:r>
              <a:rPr lang="en-US" dirty="0" smtClean="0">
                <a:solidFill>
                  <a:schemeClr val="bg2"/>
                </a:solidFill>
              </a:rPr>
              <a:t>Customized web maps</a:t>
            </a:r>
            <a:endParaRPr lang="en-US" dirty="0">
              <a:solidFill>
                <a:schemeClr val="bg2"/>
              </a:solidFill>
            </a:endParaRPr>
          </a:p>
        </p:txBody>
      </p:sp>
      <p:sp>
        <p:nvSpPr>
          <p:cNvPr id="487436" name="Text Box 12"/>
          <p:cNvSpPr txBox="1">
            <a:spLocks noChangeArrowheads="1"/>
          </p:cNvSpPr>
          <p:nvPr/>
        </p:nvSpPr>
        <p:spPr bwMode="auto">
          <a:xfrm>
            <a:off x="1846730" y="1271304"/>
            <a:ext cx="1327150" cy="523220"/>
          </a:xfrm>
          <a:prstGeom prst="rect">
            <a:avLst/>
          </a:prstGeom>
          <a:noFill/>
          <a:ln w="9525">
            <a:noFill/>
            <a:miter lim="800000"/>
            <a:headEnd/>
            <a:tailEnd/>
          </a:ln>
          <a:effectLst/>
        </p:spPr>
        <p:txBody>
          <a:bodyPr anchor="b">
            <a:spAutoFit/>
          </a:bodyPr>
          <a:lstStyle/>
          <a:p>
            <a:pPr>
              <a:spcBef>
                <a:spcPct val="50000"/>
              </a:spcBef>
            </a:pPr>
            <a:r>
              <a:rPr lang="en-US" b="1" dirty="0" smtClean="0">
                <a:solidFill>
                  <a:schemeClr val="bg2"/>
                </a:solidFill>
              </a:rPr>
              <a:t>Web mapping</a:t>
            </a:r>
            <a:endParaRPr lang="en-US" b="1" dirty="0">
              <a:solidFill>
                <a:schemeClr val="bg2"/>
              </a:solidFill>
            </a:endParaRPr>
          </a:p>
        </p:txBody>
      </p:sp>
      <p:pic>
        <p:nvPicPr>
          <p:cNvPr id="38" name="Picture 16" descr="http://www.columbiarivercrossing.org/Resources/Images/maps_icon.png"/>
          <p:cNvPicPr>
            <a:picLocks noChangeAspect="1" noChangeArrowheads="1"/>
          </p:cNvPicPr>
          <p:nvPr/>
        </p:nvPicPr>
        <p:blipFill>
          <a:blip r:embed="rId8" cstate="print"/>
          <a:srcRect/>
          <a:stretch>
            <a:fillRect/>
          </a:stretch>
        </p:blipFill>
        <p:spPr bwMode="auto">
          <a:xfrm>
            <a:off x="2526089" y="1786134"/>
            <a:ext cx="792796" cy="792797"/>
          </a:xfrm>
          <a:prstGeom prst="rect">
            <a:avLst/>
          </a:prstGeom>
          <a:noFill/>
        </p:spPr>
      </p:pic>
      <p:sp>
        <p:nvSpPr>
          <p:cNvPr id="51" name="Down Arrow 50"/>
          <p:cNvSpPr/>
          <p:nvPr/>
        </p:nvSpPr>
        <p:spPr bwMode="auto">
          <a:xfrm>
            <a:off x="2836376" y="2574902"/>
            <a:ext cx="64008" cy="1005840"/>
          </a:xfrm>
          <a:prstGeom prst="downArrow">
            <a:avLst/>
          </a:prstGeom>
          <a:noFill/>
          <a:ln w="28575">
            <a:solidFill>
              <a:srgbClr val="000066"/>
            </a:solidFill>
            <a:round/>
            <a:headEnd/>
            <a:tailEnd type="triangle" w="med" len="med"/>
          </a:ln>
          <a:scene3d>
            <a:camera prst="orthographicFront">
              <a:rot lat="10800000" lon="0" rev="0"/>
            </a:camera>
            <a:lightRig rig="threePt" dir="t"/>
          </a:scene3d>
        </p:spPr>
        <p:txBody>
          <a:bodyPr wrap="none" rtlCol="0" anchor="ctr"/>
          <a:lstStyle/>
          <a:p>
            <a:pPr algn="ctr"/>
            <a:endParaRPr lang="en-US"/>
          </a:p>
        </p:txBody>
      </p:sp>
      <p:sp>
        <p:nvSpPr>
          <p:cNvPr id="50" name="Rectangle 49"/>
          <p:cNvSpPr/>
          <p:nvPr/>
        </p:nvSpPr>
        <p:spPr>
          <a:xfrm>
            <a:off x="2297583" y="1096006"/>
            <a:ext cx="453970" cy="923330"/>
          </a:xfrm>
          <a:prstGeom prst="rect">
            <a:avLst/>
          </a:prstGeom>
          <a:noFill/>
          <a:ln>
            <a:noFill/>
          </a:ln>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FF0000"/>
                </a:solidFill>
                <a:effectLst/>
              </a:rPr>
              <a:t>*</a:t>
            </a:r>
            <a:endParaRPr lang="en-US" sz="5400" b="1" cap="none" spc="0" dirty="0">
              <a:ln w="10541" cmpd="sng">
                <a:solidFill>
                  <a:schemeClr val="accent1">
                    <a:shade val="88000"/>
                    <a:satMod val="110000"/>
                  </a:schemeClr>
                </a:solidFill>
                <a:prstDash val="solid"/>
              </a:ln>
              <a:solidFill>
                <a:srgbClr val="FF0000"/>
              </a:solidFill>
              <a:effectLst/>
            </a:endParaRPr>
          </a:p>
        </p:txBody>
      </p:sp>
      <p:sp>
        <p:nvSpPr>
          <p:cNvPr id="52" name="Rectangle 51"/>
          <p:cNvSpPr/>
          <p:nvPr/>
        </p:nvSpPr>
        <p:spPr>
          <a:xfrm>
            <a:off x="907334" y="6099857"/>
            <a:ext cx="539502" cy="923330"/>
          </a:xfrm>
          <a:prstGeom prst="rect">
            <a:avLst/>
          </a:prstGeom>
          <a:noFill/>
          <a:ln>
            <a:noFill/>
          </a:ln>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FF0000"/>
                </a:solidFill>
                <a:effectLst/>
              </a:rPr>
              <a:t>*</a:t>
            </a:r>
            <a:endParaRPr lang="en-US" sz="5400" b="1" cap="none" spc="0" dirty="0">
              <a:ln w="10541" cmpd="sng">
                <a:solidFill>
                  <a:schemeClr val="accent1">
                    <a:shade val="88000"/>
                    <a:satMod val="110000"/>
                  </a:schemeClr>
                </a:solidFill>
                <a:prstDash val="solid"/>
              </a:ln>
              <a:solidFill>
                <a:srgbClr val="FF0000"/>
              </a:solidFill>
              <a:effectLst/>
            </a:endParaRPr>
          </a:p>
        </p:txBody>
      </p:sp>
      <p:sp>
        <p:nvSpPr>
          <p:cNvPr id="55" name="TextBox 54"/>
          <p:cNvSpPr txBox="1"/>
          <p:nvPr/>
        </p:nvSpPr>
        <p:spPr>
          <a:xfrm>
            <a:off x="1354238" y="6296628"/>
            <a:ext cx="3067291" cy="307777"/>
          </a:xfrm>
          <a:prstGeom prst="rect">
            <a:avLst/>
          </a:prstGeom>
          <a:noFill/>
        </p:spPr>
        <p:txBody>
          <a:bodyPr wrap="square" rtlCol="0">
            <a:spAutoFit/>
          </a:bodyPr>
          <a:lstStyle/>
          <a:p>
            <a:r>
              <a:rPr lang="en-US" dirty="0" smtClean="0">
                <a:solidFill>
                  <a:schemeClr val="tx1">
                    <a:lumMod val="95000"/>
                    <a:lumOff val="5000"/>
                  </a:schemeClr>
                </a:solidFill>
              </a:rPr>
              <a:t>Most users</a:t>
            </a:r>
            <a:endParaRPr lang="en-US" dirty="0">
              <a:solidFill>
                <a:schemeClr val="tx1">
                  <a:lumMod val="95000"/>
                  <a:lumOff val="5000"/>
                </a:schemeClr>
              </a:solidFill>
            </a:endParaRPr>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pPr eaLnBrk="1" hangingPunct="1"/>
            <a:r>
              <a:rPr lang="en-US" dirty="0" smtClean="0">
                <a:solidFill>
                  <a:srgbClr val="38387E"/>
                </a:solidFill>
              </a:rPr>
              <a:t>OGI Products and Services</a:t>
            </a:r>
          </a:p>
        </p:txBody>
      </p:sp>
      <p:sp>
        <p:nvSpPr>
          <p:cNvPr id="5" name="Content Placeholder 4"/>
          <p:cNvSpPr>
            <a:spLocks noGrp="1"/>
          </p:cNvSpPr>
          <p:nvPr>
            <p:ph idx="1"/>
          </p:nvPr>
        </p:nvSpPr>
        <p:spPr>
          <a:xfrm>
            <a:off x="5867400" y="1752600"/>
            <a:ext cx="2590800" cy="4343400"/>
          </a:xfrm>
        </p:spPr>
        <p:txBody>
          <a:bodyPr/>
          <a:lstStyle/>
          <a:p>
            <a:pPr defTabSz="463003">
              <a:spcBef>
                <a:spcPct val="50000"/>
              </a:spcBef>
            </a:pPr>
            <a:r>
              <a:rPr lang="en-US" sz="2800" dirty="0" smtClean="0"/>
              <a:t>Map cartography</a:t>
            </a:r>
          </a:p>
          <a:p>
            <a:pPr defTabSz="463003">
              <a:spcBef>
                <a:spcPct val="50000"/>
              </a:spcBef>
            </a:pPr>
            <a:r>
              <a:rPr lang="en-US" sz="2800" dirty="0" smtClean="0"/>
              <a:t>Interactive web maps</a:t>
            </a:r>
          </a:p>
          <a:p>
            <a:pPr defTabSz="463003">
              <a:spcBef>
                <a:spcPct val="50000"/>
              </a:spcBef>
            </a:pPr>
            <a:r>
              <a:rPr lang="en-US" sz="2800" dirty="0" smtClean="0"/>
              <a:t>GIS integration into a business process</a:t>
            </a:r>
          </a:p>
          <a:p>
            <a:pPr defTabSz="463003">
              <a:spcBef>
                <a:spcPct val="50000"/>
              </a:spcBef>
            </a:pPr>
            <a:r>
              <a:rPr lang="en-US" sz="2800" dirty="0" smtClean="0"/>
              <a:t>Data and System Design</a:t>
            </a:r>
          </a:p>
          <a:p>
            <a:endParaRPr lang="en-US" dirty="0"/>
          </a:p>
        </p:txBody>
      </p:sp>
      <p:pic>
        <p:nvPicPr>
          <p:cNvPr id="64514" name="Picture 2" descr="C:\Documents and Settings\schlot\Local Settings\Temporary Internet Files\Content.IE5\XI2HFWPF\MC900189606[1].jpg">
            <a:hlinkClick r:id="rId3" action="ppaction://hlinkfile" tooltip="Open sample geoPDF from Boone County RMP"/>
          </p:cNvPr>
          <p:cNvPicPr>
            <a:picLocks noChangeAspect="1" noChangeArrowheads="1"/>
          </p:cNvPicPr>
          <p:nvPr/>
        </p:nvPicPr>
        <p:blipFill>
          <a:blip r:embed="rId4" cstate="print"/>
          <a:srcRect/>
          <a:stretch>
            <a:fillRect/>
          </a:stretch>
        </p:blipFill>
        <p:spPr bwMode="auto">
          <a:xfrm>
            <a:off x="1828800" y="2209800"/>
            <a:ext cx="3822700" cy="29987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1913" y="428625"/>
            <a:ext cx="9018587" cy="60007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smtClean="0"/>
              <a:t>ArcGIS Server</a:t>
            </a:r>
            <a:endParaRPr lang="en-US" dirty="0"/>
          </a:p>
        </p:txBody>
      </p:sp>
      <p:sp>
        <p:nvSpPr>
          <p:cNvPr id="542723" name="Rectangle 3"/>
          <p:cNvSpPr>
            <a:spLocks noGrp="1" noChangeArrowheads="1"/>
          </p:cNvSpPr>
          <p:nvPr>
            <p:ph idx="1"/>
          </p:nvPr>
        </p:nvSpPr>
        <p:spPr/>
        <p:txBody>
          <a:bodyPr/>
          <a:lstStyle/>
          <a:p>
            <a:pPr>
              <a:lnSpc>
                <a:spcPct val="90000"/>
              </a:lnSpc>
            </a:pPr>
            <a:r>
              <a:rPr lang="en-US" dirty="0" smtClean="0"/>
              <a:t>Map Services - Publishing GIS data and </a:t>
            </a:r>
            <a:r>
              <a:rPr lang="en-US" dirty="0" err="1" smtClean="0"/>
              <a:t>geoprocessing</a:t>
            </a:r>
            <a:endParaRPr lang="en-US" dirty="0"/>
          </a:p>
          <a:p>
            <a:pPr>
              <a:lnSpc>
                <a:spcPct val="90000"/>
              </a:lnSpc>
            </a:pPr>
            <a:r>
              <a:rPr lang="en-US" dirty="0" smtClean="0"/>
              <a:t>Data source for customized web applications</a:t>
            </a:r>
          </a:p>
          <a:p>
            <a:pPr>
              <a:lnSpc>
                <a:spcPct val="90000"/>
              </a:lnSpc>
            </a:pPr>
            <a:r>
              <a:rPr lang="en-US" dirty="0" smtClean="0"/>
              <a:t>Can also be consumed by ArcGIS desktop users</a:t>
            </a:r>
            <a:endParaRPr lang="en-US" dirty="0"/>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5575" y="569914"/>
            <a:ext cx="7280275" cy="823458"/>
          </a:xfrm>
        </p:spPr>
        <p:txBody>
          <a:bodyPr/>
          <a:lstStyle/>
          <a:p>
            <a:r>
              <a:rPr lang="en-US" dirty="0" smtClean="0"/>
              <a:t>Interactive Web Maps</a:t>
            </a:r>
            <a:endParaRPr lang="en-US" dirty="0"/>
          </a:p>
        </p:txBody>
      </p:sp>
      <p:sp>
        <p:nvSpPr>
          <p:cNvPr id="8" name="Content Placeholder 7"/>
          <p:cNvSpPr>
            <a:spLocks noGrp="1"/>
          </p:cNvSpPr>
          <p:nvPr>
            <p:ph sz="half" idx="2"/>
          </p:nvPr>
        </p:nvSpPr>
        <p:spPr>
          <a:xfrm>
            <a:off x="1393373" y="5595257"/>
            <a:ext cx="7260771" cy="1066800"/>
          </a:xfrm>
        </p:spPr>
        <p:txBody>
          <a:bodyPr/>
          <a:lstStyle/>
          <a:p>
            <a:r>
              <a:rPr lang="en-US" dirty="0" smtClean="0"/>
              <a:t>Web API libraries for JavaScript, Silverlight or FLEX</a:t>
            </a:r>
          </a:p>
        </p:txBody>
      </p:sp>
      <p:pic>
        <p:nvPicPr>
          <p:cNvPr id="9" name="Picture 1"/>
          <p:cNvPicPr>
            <a:picLocks noChangeAspect="1" noChangeArrowheads="1"/>
          </p:cNvPicPr>
          <p:nvPr/>
        </p:nvPicPr>
        <p:blipFill>
          <a:blip r:embed="rId3" cstate="print"/>
          <a:srcRect/>
          <a:stretch>
            <a:fillRect/>
          </a:stretch>
        </p:blipFill>
        <p:spPr bwMode="auto">
          <a:xfrm>
            <a:off x="1698172" y="1338942"/>
            <a:ext cx="6424753" cy="3895725"/>
          </a:xfrm>
          <a:prstGeom prst="rect">
            <a:avLst/>
          </a:prstGeom>
          <a:noFill/>
          <a:ln w="9525">
            <a:noFill/>
            <a:miter lim="800000"/>
            <a:headEnd/>
            <a:tailEnd/>
          </a:ln>
        </p:spPr>
      </p:pic>
      <p:sp>
        <p:nvSpPr>
          <p:cNvPr id="10" name="TextBox 9"/>
          <p:cNvSpPr txBox="1"/>
          <p:nvPr/>
        </p:nvSpPr>
        <p:spPr>
          <a:xfrm>
            <a:off x="1600200" y="5236028"/>
            <a:ext cx="4267200" cy="369332"/>
          </a:xfrm>
          <a:prstGeom prst="rect">
            <a:avLst/>
          </a:prstGeom>
          <a:noFill/>
        </p:spPr>
        <p:txBody>
          <a:bodyPr wrap="square" rtlCol="0">
            <a:spAutoFit/>
          </a:bodyPr>
          <a:lstStyle/>
          <a:p>
            <a:r>
              <a:rPr lang="en-US" sz="1800" dirty="0" smtClean="0">
                <a:solidFill>
                  <a:srgbClr val="FFC000"/>
                </a:solidFill>
                <a:latin typeface="+mn-lt"/>
                <a:hlinkClick r:id="rId4"/>
              </a:rPr>
              <a:t>Missouri Legislative Districts</a:t>
            </a:r>
            <a:endParaRPr lang="en-US" sz="1800" dirty="0">
              <a:solidFill>
                <a:srgbClr val="FFC000"/>
              </a:solidFill>
              <a:latin typeface="+mn-lt"/>
            </a:endParaRP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hlinkClick r:id="rId3" tooltip="Open ArcGIS Online"/>
          </p:cNvPr>
          <p:cNvPicPr>
            <a:picLocks noChangeAspect="1" noChangeArrowheads="1"/>
          </p:cNvPicPr>
          <p:nvPr/>
        </p:nvPicPr>
        <p:blipFill>
          <a:blip r:embed="rId4" cstate="print"/>
          <a:srcRect/>
          <a:stretch>
            <a:fillRect/>
          </a:stretch>
        </p:blipFill>
        <p:spPr bwMode="auto">
          <a:xfrm>
            <a:off x="4876800" y="4114800"/>
            <a:ext cx="3921940" cy="2561729"/>
          </a:xfrm>
          <a:prstGeom prst="rect">
            <a:avLst/>
          </a:prstGeom>
          <a:noFill/>
          <a:ln w="9525">
            <a:noFill/>
            <a:miter lim="800000"/>
            <a:headEnd/>
            <a:tailEnd/>
          </a:ln>
        </p:spPr>
      </p:pic>
      <p:sp>
        <p:nvSpPr>
          <p:cNvPr id="2" name="Title 1"/>
          <p:cNvSpPr>
            <a:spLocks noGrp="1"/>
          </p:cNvSpPr>
          <p:nvPr>
            <p:ph type="title"/>
          </p:nvPr>
        </p:nvSpPr>
        <p:spPr>
          <a:xfrm>
            <a:off x="1425575" y="569913"/>
            <a:ext cx="7280275" cy="877887"/>
          </a:xfrm>
        </p:spPr>
        <p:txBody>
          <a:bodyPr/>
          <a:lstStyle/>
          <a:p>
            <a:r>
              <a:rPr lang="en-US" dirty="0" smtClean="0"/>
              <a:t>ArcGIS Online</a:t>
            </a:r>
            <a:endParaRPr lang="en-US" dirty="0"/>
          </a:p>
        </p:txBody>
      </p:sp>
      <p:sp>
        <p:nvSpPr>
          <p:cNvPr id="3" name="Content Placeholder 2"/>
          <p:cNvSpPr>
            <a:spLocks noGrp="1"/>
          </p:cNvSpPr>
          <p:nvPr>
            <p:ph idx="1"/>
          </p:nvPr>
        </p:nvSpPr>
        <p:spPr>
          <a:xfrm>
            <a:off x="1295400" y="1447800"/>
            <a:ext cx="7539037" cy="3505200"/>
          </a:xfrm>
          <a:ln>
            <a:noFill/>
          </a:ln>
        </p:spPr>
        <p:txBody>
          <a:bodyPr/>
          <a:lstStyle/>
          <a:p>
            <a:r>
              <a:rPr lang="en-US" dirty="0" smtClean="0">
                <a:solidFill>
                  <a:schemeClr val="tx1">
                    <a:lumMod val="95000"/>
                    <a:lumOff val="5000"/>
                  </a:schemeClr>
                </a:solidFill>
                <a:cs typeface="Times New Roman" pitchFamily="18" charset="0"/>
              </a:rPr>
              <a:t>ArcGIS Online is a  cloud based solution for publishing maps online</a:t>
            </a:r>
          </a:p>
          <a:p>
            <a:r>
              <a:rPr lang="en-US" dirty="0" smtClean="0">
                <a:solidFill>
                  <a:schemeClr val="tx1">
                    <a:lumMod val="95000"/>
                    <a:lumOff val="5000"/>
                  </a:schemeClr>
                </a:solidFill>
                <a:cs typeface="Times New Roman" pitchFamily="18" charset="0"/>
              </a:rPr>
              <a:t>Set number of authors, credits available</a:t>
            </a:r>
          </a:p>
          <a:p>
            <a:r>
              <a:rPr lang="en-US" dirty="0" smtClean="0">
                <a:solidFill>
                  <a:schemeClr val="tx1">
                    <a:lumMod val="95000"/>
                    <a:lumOff val="5000"/>
                  </a:schemeClr>
                </a:solidFill>
                <a:cs typeface="Times New Roman" pitchFamily="18" charset="0"/>
              </a:rPr>
              <a:t>Fast and easy deployment</a:t>
            </a: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Embed web maps into a page</a:t>
            </a:r>
            <a:endParaRPr lang="en-US" dirty="0"/>
          </a:p>
        </p:txBody>
      </p:sp>
      <p:sp>
        <p:nvSpPr>
          <p:cNvPr id="5" name="Content Placeholder 4"/>
          <p:cNvSpPr>
            <a:spLocks noGrp="1"/>
          </p:cNvSpPr>
          <p:nvPr>
            <p:ph idx="1"/>
          </p:nvPr>
        </p:nvSpPr>
        <p:spPr>
          <a:xfrm>
            <a:off x="1398135" y="1643742"/>
            <a:ext cx="3772580" cy="4376057"/>
          </a:xfrm>
        </p:spPr>
        <p:txBody>
          <a:bodyPr/>
          <a:lstStyle/>
          <a:p>
            <a:r>
              <a:rPr lang="en-US" sz="2800" dirty="0" smtClean="0"/>
              <a:t>Web maps created through </a:t>
            </a:r>
            <a:r>
              <a:rPr lang="en-US" sz="2800" dirty="0" err="1" smtClean="0"/>
              <a:t>ArcOnline</a:t>
            </a:r>
            <a:r>
              <a:rPr lang="en-US" sz="2800" dirty="0" smtClean="0"/>
              <a:t> can be embedded into existing web pages with just a few lines of code.</a:t>
            </a:r>
            <a:r>
              <a:rPr lang="en-US" sz="2800" dirty="0" smtClean="0"/>
              <a:t> </a:t>
            </a:r>
            <a:endParaRPr lang="en-US" sz="2800" dirty="0" smtClean="0"/>
          </a:p>
          <a:p>
            <a:endParaRPr lang="en-US" sz="1600" dirty="0" smtClean="0"/>
          </a:p>
          <a:p>
            <a:pPr>
              <a:buNone/>
            </a:pPr>
            <a:r>
              <a:rPr lang="en-US" sz="1600" dirty="0" smtClean="0"/>
              <a:t>&lt;</a:t>
            </a:r>
            <a:r>
              <a:rPr lang="en-US" sz="1600" dirty="0" err="1" smtClean="0"/>
              <a:t>iframe</a:t>
            </a:r>
            <a:r>
              <a:rPr lang="en-US" sz="1600" dirty="0" smtClean="0"/>
              <a:t> width="760" height="</a:t>
            </a:r>
            <a:r>
              <a:rPr lang="en-US" sz="1600" dirty="0" smtClean="0"/>
              <a:t>730" </a:t>
            </a:r>
            <a:r>
              <a:rPr lang="en-US" sz="1600" dirty="0" err="1" smtClean="0"/>
              <a:t>frameborder</a:t>
            </a:r>
            <a:r>
              <a:rPr lang="en-US" sz="1600" dirty="0" smtClean="0"/>
              <a:t>="0" scrolling="no" </a:t>
            </a:r>
            <a:r>
              <a:rPr lang="en-US" sz="1600" dirty="0" err="1" smtClean="0"/>
              <a:t>marginheight</a:t>
            </a:r>
            <a:r>
              <a:rPr lang="en-US" sz="1600" dirty="0" smtClean="0"/>
              <a:t>="0" </a:t>
            </a:r>
            <a:r>
              <a:rPr lang="en-US" sz="1600" dirty="0" err="1" smtClean="0"/>
              <a:t>marginwidth</a:t>
            </a:r>
            <a:r>
              <a:rPr lang="en-US" sz="1600" dirty="0" smtClean="0"/>
              <a:t>="0" </a:t>
            </a:r>
            <a:r>
              <a:rPr lang="en-US" sz="1600" dirty="0" err="1" smtClean="0"/>
              <a:t>src</a:t>
            </a:r>
            <a:r>
              <a:rPr lang="en-US" sz="1600" dirty="0" smtClean="0"/>
              <a:t>="</a:t>
            </a:r>
            <a:r>
              <a:rPr lang="en-US" sz="1600" dirty="0" smtClean="0">
                <a:hlinkClick r:id="rId2"/>
              </a:rPr>
              <a:t>http://www.arcgis.com/home/webmap/embedViewer.html?webmap=5a9165da530145459910a7ab78291c4f&amp;amp;zoom=true</a:t>
            </a:r>
            <a:r>
              <a:rPr lang="en-US" sz="1600" dirty="0" smtClean="0"/>
              <a:t>"&gt;&lt;/iframe&gt;</a:t>
            </a:r>
            <a:endParaRPr lang="en-US" sz="2800" dirty="0" smtClean="0"/>
          </a:p>
          <a:p>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5181600" y="1676400"/>
            <a:ext cx="3743178" cy="4396468"/>
          </a:xfrm>
          <a:prstGeom prst="rect">
            <a:avLst/>
          </a:prstGeom>
          <a:noFill/>
          <a:ln w="9525">
            <a:noFill/>
            <a:miter lim="800000"/>
            <a:headEnd/>
            <a:tailEnd/>
          </a:ln>
        </p:spPr>
      </p:pic>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575" y="352193"/>
            <a:ext cx="7280275" cy="1082675"/>
          </a:xfrm>
        </p:spPr>
        <p:txBody>
          <a:bodyPr/>
          <a:lstStyle/>
          <a:p>
            <a:r>
              <a:rPr lang="en-US" dirty="0" smtClean="0"/>
              <a:t>Desktop GIS software</a:t>
            </a:r>
            <a:endParaRPr lang="en-US" dirty="0"/>
          </a:p>
        </p:txBody>
      </p:sp>
      <p:sp>
        <p:nvSpPr>
          <p:cNvPr id="5" name="Text Placeholder 4"/>
          <p:cNvSpPr>
            <a:spLocks noGrp="1"/>
          </p:cNvSpPr>
          <p:nvPr>
            <p:ph type="body" sz="half" idx="2"/>
          </p:nvPr>
        </p:nvSpPr>
        <p:spPr>
          <a:xfrm>
            <a:off x="4954588" y="1402080"/>
            <a:ext cx="3503612" cy="4191000"/>
          </a:xfrm>
        </p:spPr>
        <p:txBody>
          <a:bodyPr/>
          <a:lstStyle/>
          <a:p>
            <a:r>
              <a:rPr lang="en-US" sz="2800" dirty="0" smtClean="0"/>
              <a:t>ArcGIS Basic is the standard GIS software</a:t>
            </a:r>
          </a:p>
          <a:p>
            <a:r>
              <a:rPr lang="en-US" sz="2800" dirty="0" smtClean="0"/>
              <a:t>Licensed either as single or concurrent use</a:t>
            </a:r>
          </a:p>
          <a:p>
            <a:r>
              <a:rPr lang="en-US" sz="2800" dirty="0" smtClean="0"/>
              <a:t>Data is of limited use without GIS software</a:t>
            </a:r>
          </a:p>
          <a:p>
            <a:r>
              <a:rPr lang="en-US" sz="2800" dirty="0" smtClean="0"/>
              <a:t>GIS data generally stored on a separate server</a:t>
            </a:r>
          </a:p>
          <a:p>
            <a:endParaRPr lang="en-US" sz="2800" dirty="0"/>
          </a:p>
        </p:txBody>
      </p:sp>
      <p:sp>
        <p:nvSpPr>
          <p:cNvPr id="7" name="AutoShape 4"/>
          <p:cNvSpPr>
            <a:spLocks noChangeArrowheads="1"/>
          </p:cNvSpPr>
          <p:nvPr/>
        </p:nvSpPr>
        <p:spPr bwMode="auto">
          <a:xfrm>
            <a:off x="1300163" y="1905000"/>
            <a:ext cx="3502025" cy="4191000"/>
          </a:xfrm>
          <a:prstGeom prst="flowChartMagneticDisk">
            <a:avLst/>
          </a:prstGeom>
          <a:gradFill rotWithShape="0">
            <a:gsLst>
              <a:gs pos="0">
                <a:schemeClr val="hlink"/>
              </a:gs>
              <a:gs pos="100000">
                <a:schemeClr val="hlink">
                  <a:gamma/>
                  <a:shade val="46275"/>
                  <a:invGamma/>
                </a:schemeClr>
              </a:gs>
            </a:gsLst>
            <a:lin ang="5400000" scaled="1"/>
          </a:gradFill>
          <a:ln w="9525">
            <a:solidFill>
              <a:schemeClr val="bg2"/>
            </a:solidFill>
            <a:round/>
            <a:headEnd/>
            <a:tailEnd/>
          </a:ln>
          <a:effectLst/>
        </p:spPr>
        <p:txBody>
          <a:bodyPr wrap="none" anchor="ctr"/>
          <a:lstStyle/>
          <a:p>
            <a:pPr algn="ctr"/>
            <a:endParaRPr lang="en-US">
              <a:solidFill>
                <a:schemeClr val="bg2"/>
              </a:solidFill>
            </a:endParaRPr>
          </a:p>
        </p:txBody>
      </p:sp>
      <p:pic>
        <p:nvPicPr>
          <p:cNvPr id="8" name="Picture 5" descr="M:\GISADMIN\Training\Graphics\layers2.jpg"/>
          <p:cNvPicPr>
            <a:picLocks noChangeAspect="1" noChangeArrowheads="1"/>
          </p:cNvPicPr>
          <p:nvPr/>
        </p:nvPicPr>
        <p:blipFill>
          <a:blip r:embed="rId3" cstate="print"/>
          <a:srcRect l="3377" t="4500" r="29494" b="9706"/>
          <a:stretch>
            <a:fillRect/>
          </a:stretch>
        </p:blipFill>
        <p:spPr bwMode="auto">
          <a:xfrm>
            <a:off x="1805056" y="2438731"/>
            <a:ext cx="2513723" cy="3226645"/>
          </a:xfrm>
          <a:prstGeom prst="rect">
            <a:avLst/>
          </a:prstGeom>
          <a:gradFill rotWithShape="0">
            <a:gsLst>
              <a:gs pos="0">
                <a:schemeClr val="hlink"/>
              </a:gs>
              <a:gs pos="100000">
                <a:schemeClr val="hlink">
                  <a:gamma/>
                  <a:shade val="46275"/>
                  <a:invGamma/>
                </a:schemeClr>
              </a:gs>
            </a:gsLst>
            <a:lin ang="5400000" scaled="1"/>
          </a:gradFill>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64" name="Rectangle 12"/>
          <p:cNvSpPr>
            <a:spLocks noGrp="1" noChangeArrowheads="1"/>
          </p:cNvSpPr>
          <p:nvPr>
            <p:ph type="title"/>
          </p:nvPr>
        </p:nvSpPr>
        <p:spPr/>
        <p:txBody>
          <a:bodyPr/>
          <a:lstStyle/>
          <a:p>
            <a:r>
              <a:rPr lang="en-US" dirty="0" smtClean="0"/>
              <a:t>G – I –What?</a:t>
            </a:r>
            <a:endParaRPr lang="en-US" dirty="0"/>
          </a:p>
        </p:txBody>
      </p:sp>
      <p:sp>
        <p:nvSpPr>
          <p:cNvPr id="458765" name="Rectangle 13"/>
          <p:cNvSpPr>
            <a:spLocks noGrp="1" noChangeArrowheads="1"/>
          </p:cNvSpPr>
          <p:nvPr>
            <p:ph idx="1"/>
          </p:nvPr>
        </p:nvSpPr>
        <p:spPr/>
        <p:txBody>
          <a:bodyPr/>
          <a:lstStyle/>
          <a:p>
            <a:pPr marL="360430" indent="-360430">
              <a:spcBef>
                <a:spcPct val="50000"/>
              </a:spcBef>
            </a:pPr>
            <a:r>
              <a:rPr lang="en-US" sz="2800" dirty="0" smtClean="0">
                <a:solidFill>
                  <a:schemeClr val="tx1"/>
                </a:solidFill>
              </a:rPr>
              <a:t>Geography helps answer the question “Where is?”  </a:t>
            </a:r>
          </a:p>
          <a:p>
            <a:pPr marL="360430" indent="-360430">
              <a:spcBef>
                <a:spcPct val="50000"/>
              </a:spcBef>
            </a:pPr>
            <a:r>
              <a:rPr lang="en-US" sz="2800" dirty="0" smtClean="0">
                <a:solidFill>
                  <a:schemeClr val="tx1"/>
                </a:solidFill>
              </a:rPr>
              <a:t>You already recognize that some data is location based, without using the term ‘geographic analysis’</a:t>
            </a:r>
          </a:p>
          <a:p>
            <a:pPr marL="360430" indent="-360430">
              <a:spcBef>
                <a:spcPct val="50000"/>
              </a:spcBef>
            </a:pPr>
            <a:r>
              <a:rPr lang="en-US" sz="2800" dirty="0" smtClean="0">
                <a:solidFill>
                  <a:schemeClr val="tx1"/>
                </a:solidFill>
              </a:rPr>
              <a:t>GIS is the underlying technology of cartography, web maps and mobile apps featuring maps</a:t>
            </a:r>
          </a:p>
          <a:p>
            <a:pPr marL="360430" indent="-360430">
              <a:spcBef>
                <a:spcPct val="50000"/>
              </a:spcBef>
            </a:pPr>
            <a:r>
              <a:rPr lang="en-US" sz="2800" dirty="0" smtClean="0">
                <a:solidFill>
                  <a:schemeClr val="tx1"/>
                </a:solidFill>
              </a:rPr>
              <a:t>Have you ever used a GPS?  Gone </a:t>
            </a:r>
            <a:r>
              <a:rPr lang="en-US" sz="2800" dirty="0" err="1" smtClean="0">
                <a:solidFill>
                  <a:schemeClr val="tx1"/>
                </a:solidFill>
              </a:rPr>
              <a:t>GeoCaching</a:t>
            </a:r>
            <a:r>
              <a:rPr lang="en-US" sz="2800" dirty="0" smtClean="0">
                <a:solidFill>
                  <a:schemeClr val="tx1"/>
                </a:solidFill>
              </a:rPr>
              <a:t>?</a:t>
            </a:r>
          </a:p>
        </p:txBody>
      </p:sp>
      <p:pic>
        <p:nvPicPr>
          <p:cNvPr id="6" name="Picture 1" descr="C:\Documents and Settings\schlot\Local Settings\Temporary Internet Files\Content.IE5\PY8CVZ69\MC900299751[1].wmf"/>
          <p:cNvPicPr>
            <a:picLocks noChangeAspect="1" noChangeArrowheads="1"/>
          </p:cNvPicPr>
          <p:nvPr/>
        </p:nvPicPr>
        <p:blipFill>
          <a:blip r:embed="rId3" cstate="print"/>
          <a:srcRect/>
          <a:stretch>
            <a:fillRect/>
          </a:stretch>
        </p:blipFill>
        <p:spPr bwMode="auto">
          <a:xfrm>
            <a:off x="7239000" y="5420081"/>
            <a:ext cx="1198564" cy="988658"/>
          </a:xfrm>
          <a:prstGeom prst="rect">
            <a:avLst/>
          </a:prstGeom>
          <a:noFill/>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436563" y="0"/>
            <a:ext cx="8107362" cy="946150"/>
          </a:xfrm>
        </p:spPr>
        <p:txBody>
          <a:bodyPr/>
          <a:lstStyle/>
          <a:p>
            <a:pPr algn="ctr"/>
            <a:r>
              <a:rPr lang="en-US"/>
              <a:t>ArcGIS – Levels of Functionality</a:t>
            </a:r>
          </a:p>
        </p:txBody>
      </p:sp>
      <p:sp>
        <p:nvSpPr>
          <p:cNvPr id="427019" name="Text Box 11"/>
          <p:cNvSpPr txBox="1">
            <a:spLocks noChangeArrowheads="1"/>
          </p:cNvSpPr>
          <p:nvPr/>
        </p:nvSpPr>
        <p:spPr bwMode="auto">
          <a:xfrm>
            <a:off x="890588" y="5443538"/>
            <a:ext cx="6677025" cy="1192212"/>
          </a:xfrm>
          <a:prstGeom prst="rect">
            <a:avLst/>
          </a:prstGeom>
          <a:noFill/>
          <a:ln w="9525">
            <a:noFill/>
            <a:miter lim="800000"/>
            <a:headEnd/>
            <a:tailEnd/>
          </a:ln>
          <a:effectLst/>
        </p:spPr>
        <p:txBody>
          <a:bodyPr anchor="b">
            <a:spAutoFit/>
          </a:bodyPr>
          <a:lstStyle/>
          <a:p>
            <a:pPr>
              <a:spcBef>
                <a:spcPct val="50000"/>
              </a:spcBef>
              <a:buFontTx/>
              <a:buChar char="•"/>
            </a:pPr>
            <a:r>
              <a:rPr lang="en-US" sz="1800" dirty="0">
                <a:solidFill>
                  <a:schemeClr val="tx1"/>
                </a:solidFill>
                <a:latin typeface="+mn-lt"/>
              </a:rPr>
              <a:t>ArcGIS is the umbrella term used to describe the entire product suite.</a:t>
            </a:r>
          </a:p>
          <a:p>
            <a:pPr>
              <a:spcBef>
                <a:spcPct val="50000"/>
              </a:spcBef>
              <a:buFontTx/>
              <a:buChar char="•"/>
            </a:pPr>
            <a:r>
              <a:rPr lang="en-US" sz="1800" dirty="0">
                <a:solidFill>
                  <a:schemeClr val="tx1"/>
                </a:solidFill>
                <a:latin typeface="+mn-lt"/>
              </a:rPr>
              <a:t>All products contain both ArcCatalog and ArcMap.</a:t>
            </a:r>
          </a:p>
          <a:p>
            <a:pPr>
              <a:spcBef>
                <a:spcPct val="50000"/>
              </a:spcBef>
              <a:buFontTx/>
              <a:buChar char="•"/>
            </a:pPr>
            <a:r>
              <a:rPr lang="en-US" sz="1800" dirty="0">
                <a:solidFill>
                  <a:schemeClr val="tx1"/>
                </a:solidFill>
                <a:latin typeface="+mn-lt"/>
              </a:rPr>
              <a:t>Additional tools are offered as you move up the product line</a:t>
            </a:r>
          </a:p>
        </p:txBody>
      </p:sp>
      <p:sp>
        <p:nvSpPr>
          <p:cNvPr id="427020" name="Text Box 12"/>
          <p:cNvSpPr txBox="1">
            <a:spLocks noChangeArrowheads="1"/>
          </p:cNvSpPr>
          <p:nvPr/>
        </p:nvSpPr>
        <p:spPr bwMode="auto">
          <a:xfrm>
            <a:off x="900163" y="993255"/>
            <a:ext cx="1360170" cy="954107"/>
          </a:xfrm>
          <a:prstGeom prst="rect">
            <a:avLst/>
          </a:prstGeom>
          <a:solidFill>
            <a:srgbClr val="FFC000"/>
          </a:solidFill>
          <a:ln w="9525">
            <a:solidFill>
              <a:schemeClr val="tx1"/>
            </a:solidFill>
            <a:miter lim="800000"/>
            <a:headEnd/>
            <a:tailEnd/>
          </a:ln>
          <a:effectLst/>
        </p:spPr>
        <p:txBody>
          <a:bodyPr wrap="square" anchor="b">
            <a:spAutoFit/>
          </a:bodyPr>
          <a:lstStyle/>
          <a:p>
            <a:pPr>
              <a:spcBef>
                <a:spcPct val="50000"/>
              </a:spcBef>
            </a:pPr>
            <a:endParaRPr lang="en-US" dirty="0">
              <a:solidFill>
                <a:schemeClr val="tx1"/>
              </a:solidFill>
            </a:endParaRPr>
          </a:p>
          <a:p>
            <a:pPr>
              <a:spcBef>
                <a:spcPct val="50000"/>
              </a:spcBef>
            </a:pPr>
            <a:r>
              <a:rPr lang="en-US" dirty="0" smtClean="0">
                <a:solidFill>
                  <a:schemeClr val="tx1"/>
                </a:solidFill>
              </a:rPr>
              <a:t>Basic Desktop</a:t>
            </a:r>
            <a:endParaRPr lang="en-US" dirty="0">
              <a:solidFill>
                <a:schemeClr val="tx1"/>
              </a:solidFill>
            </a:endParaRPr>
          </a:p>
          <a:p>
            <a:pPr>
              <a:spcBef>
                <a:spcPct val="50000"/>
              </a:spcBef>
            </a:pPr>
            <a:endParaRPr lang="en-US" dirty="0">
              <a:solidFill>
                <a:schemeClr val="tx1"/>
              </a:solidFill>
            </a:endParaRPr>
          </a:p>
        </p:txBody>
      </p:sp>
      <p:sp>
        <p:nvSpPr>
          <p:cNvPr id="427023" name="Text Box 15"/>
          <p:cNvSpPr txBox="1">
            <a:spLocks noChangeArrowheads="1"/>
          </p:cNvSpPr>
          <p:nvPr/>
        </p:nvSpPr>
        <p:spPr bwMode="auto">
          <a:xfrm>
            <a:off x="411848" y="2177038"/>
            <a:ext cx="2336800" cy="1877437"/>
          </a:xfrm>
          <a:prstGeom prst="rect">
            <a:avLst/>
          </a:prstGeom>
          <a:solidFill>
            <a:srgbClr val="92D050"/>
          </a:solidFill>
          <a:ln w="9525">
            <a:solidFill>
              <a:schemeClr val="tx1"/>
            </a:solidFill>
            <a:miter lim="800000"/>
            <a:headEnd/>
            <a:tailEnd/>
          </a:ln>
          <a:effectLst/>
        </p:spPr>
        <p:txBody>
          <a:bodyPr wrap="square" tIns="182880" bIns="182880" anchor="b">
            <a:spAutoFit/>
          </a:bodyPr>
          <a:lstStyle/>
          <a:p>
            <a:pPr algn="ctr">
              <a:spcBef>
                <a:spcPct val="50000"/>
              </a:spcBef>
            </a:pPr>
            <a:r>
              <a:rPr lang="en-US" dirty="0">
                <a:solidFill>
                  <a:schemeClr val="tx1"/>
                </a:solidFill>
                <a:latin typeface="+mn-lt"/>
              </a:rPr>
              <a:t>Interactive mapping</a:t>
            </a:r>
          </a:p>
          <a:p>
            <a:pPr algn="ctr">
              <a:spcBef>
                <a:spcPct val="50000"/>
              </a:spcBef>
            </a:pPr>
            <a:r>
              <a:rPr lang="en-US" dirty="0">
                <a:solidFill>
                  <a:schemeClr val="tx1"/>
                </a:solidFill>
                <a:latin typeface="+mn-lt"/>
              </a:rPr>
              <a:t>Map design and layout</a:t>
            </a:r>
          </a:p>
          <a:p>
            <a:pPr algn="ctr">
              <a:spcBef>
                <a:spcPct val="50000"/>
              </a:spcBef>
            </a:pPr>
            <a:r>
              <a:rPr lang="en-US" dirty="0">
                <a:solidFill>
                  <a:schemeClr val="tx1"/>
                </a:solidFill>
                <a:latin typeface="+mn-lt"/>
              </a:rPr>
              <a:t>Map-based query tools</a:t>
            </a:r>
          </a:p>
          <a:p>
            <a:pPr algn="ctr">
              <a:spcBef>
                <a:spcPct val="50000"/>
              </a:spcBef>
            </a:pPr>
            <a:r>
              <a:rPr lang="en-US" dirty="0">
                <a:solidFill>
                  <a:schemeClr val="tx1"/>
                </a:solidFill>
                <a:latin typeface="+mn-lt"/>
              </a:rPr>
              <a:t>Geoprocessing tools</a:t>
            </a:r>
          </a:p>
          <a:p>
            <a:pPr algn="ctr">
              <a:spcBef>
                <a:spcPct val="50000"/>
              </a:spcBef>
            </a:pPr>
            <a:r>
              <a:rPr lang="en-US" dirty="0">
                <a:solidFill>
                  <a:schemeClr val="tx1"/>
                </a:solidFill>
                <a:latin typeface="+mn-lt"/>
              </a:rPr>
              <a:t>Customizable application</a:t>
            </a:r>
          </a:p>
        </p:txBody>
      </p:sp>
      <p:sp>
        <p:nvSpPr>
          <p:cNvPr id="427026" name="Text Box 18"/>
          <p:cNvSpPr txBox="1">
            <a:spLocks noChangeArrowheads="1"/>
          </p:cNvSpPr>
          <p:nvPr/>
        </p:nvSpPr>
        <p:spPr bwMode="auto">
          <a:xfrm>
            <a:off x="6792119" y="3390576"/>
            <a:ext cx="904875" cy="757238"/>
          </a:xfrm>
          <a:prstGeom prst="rect">
            <a:avLst/>
          </a:prstGeom>
          <a:solidFill>
            <a:srgbClr val="FF99CC"/>
          </a:solidFill>
          <a:ln w="9525">
            <a:solidFill>
              <a:schemeClr val="tx1"/>
            </a:solidFill>
            <a:miter lim="800000"/>
            <a:headEnd/>
            <a:tailEnd/>
          </a:ln>
          <a:effectLst/>
        </p:spPr>
        <p:txBody>
          <a:bodyPr tIns="274320" bIns="274320" anchor="b">
            <a:spAutoFit/>
          </a:bodyPr>
          <a:lstStyle/>
          <a:p>
            <a:pPr algn="ctr">
              <a:spcBef>
                <a:spcPct val="50000"/>
              </a:spcBef>
            </a:pPr>
            <a:r>
              <a:rPr lang="en-US" sz="1300" dirty="0" smtClean="0">
                <a:solidFill>
                  <a:schemeClr val="tx1"/>
                </a:solidFill>
              </a:rPr>
              <a:t>Standard</a:t>
            </a:r>
            <a:endParaRPr lang="en-US" sz="1300" dirty="0">
              <a:solidFill>
                <a:schemeClr val="tx1"/>
              </a:solidFill>
            </a:endParaRPr>
          </a:p>
        </p:txBody>
      </p:sp>
      <p:sp>
        <p:nvSpPr>
          <p:cNvPr id="427027" name="Text Box 19"/>
          <p:cNvSpPr txBox="1">
            <a:spLocks noChangeArrowheads="1"/>
          </p:cNvSpPr>
          <p:nvPr/>
        </p:nvSpPr>
        <p:spPr bwMode="auto">
          <a:xfrm>
            <a:off x="6666865" y="931699"/>
            <a:ext cx="1155382" cy="1077218"/>
          </a:xfrm>
          <a:prstGeom prst="rect">
            <a:avLst/>
          </a:prstGeom>
          <a:solidFill>
            <a:schemeClr val="bg1">
              <a:lumMod val="60000"/>
              <a:lumOff val="40000"/>
            </a:schemeClr>
          </a:solidFill>
          <a:ln w="9525">
            <a:solidFill>
              <a:schemeClr val="tx1"/>
            </a:solidFill>
            <a:miter lim="800000"/>
            <a:headEnd/>
            <a:tailEnd/>
          </a:ln>
          <a:effectLst/>
        </p:spPr>
        <p:txBody>
          <a:bodyPr wrap="square" tIns="320040" bIns="320040" anchor="ctr" anchorCtr="0">
            <a:spAutoFit/>
          </a:bodyPr>
          <a:lstStyle/>
          <a:p>
            <a:pPr algn="ctr">
              <a:spcBef>
                <a:spcPct val="50000"/>
              </a:spcBef>
            </a:pPr>
            <a:r>
              <a:rPr lang="en-US" dirty="0" smtClean="0">
                <a:solidFill>
                  <a:schemeClr val="tx1"/>
                </a:solidFill>
              </a:rPr>
              <a:t>Advanced Desktop</a:t>
            </a:r>
            <a:endParaRPr lang="en-US" dirty="0">
              <a:solidFill>
                <a:schemeClr val="tx1"/>
              </a:solidFill>
            </a:endParaRPr>
          </a:p>
        </p:txBody>
      </p:sp>
      <p:sp>
        <p:nvSpPr>
          <p:cNvPr id="427028" name="Text Box 20"/>
          <p:cNvSpPr txBox="1">
            <a:spLocks noChangeArrowheads="1"/>
          </p:cNvSpPr>
          <p:nvPr/>
        </p:nvSpPr>
        <p:spPr bwMode="auto">
          <a:xfrm>
            <a:off x="6035675" y="4438533"/>
            <a:ext cx="2417763" cy="492443"/>
          </a:xfrm>
          <a:prstGeom prst="rect">
            <a:avLst/>
          </a:prstGeom>
          <a:solidFill>
            <a:srgbClr val="92D050"/>
          </a:solidFill>
          <a:ln w="9525">
            <a:solidFill>
              <a:schemeClr val="tx1"/>
            </a:solidFill>
            <a:miter lim="800000"/>
            <a:headEnd/>
            <a:tailEnd/>
          </a:ln>
          <a:effectLst/>
        </p:spPr>
        <p:txBody>
          <a:bodyPr tIns="137160" bIns="137160" anchor="b">
            <a:spAutoFit/>
          </a:bodyPr>
          <a:lstStyle/>
          <a:p>
            <a:pPr algn="ctr">
              <a:spcBef>
                <a:spcPct val="50000"/>
              </a:spcBef>
            </a:pPr>
            <a:r>
              <a:rPr lang="en-US" dirty="0">
                <a:solidFill>
                  <a:schemeClr val="tx1"/>
                </a:solidFill>
                <a:latin typeface="+mn-lt"/>
              </a:rPr>
              <a:t>Additional </a:t>
            </a:r>
            <a:r>
              <a:rPr lang="en-US" dirty="0" err="1">
                <a:solidFill>
                  <a:schemeClr val="tx1"/>
                </a:solidFill>
                <a:latin typeface="+mn-lt"/>
              </a:rPr>
              <a:t>geoprocessing</a:t>
            </a:r>
            <a:r>
              <a:rPr lang="en-US" dirty="0">
                <a:solidFill>
                  <a:schemeClr val="tx1"/>
                </a:solidFill>
                <a:latin typeface="+mn-lt"/>
              </a:rPr>
              <a:t> </a:t>
            </a:r>
            <a:r>
              <a:rPr lang="en-US" dirty="0" smtClean="0">
                <a:solidFill>
                  <a:schemeClr val="tx1"/>
                </a:solidFill>
                <a:latin typeface="+mn-lt"/>
              </a:rPr>
              <a:t>tools</a:t>
            </a:r>
            <a:endParaRPr lang="en-US" dirty="0">
              <a:solidFill>
                <a:schemeClr val="tx1"/>
              </a:solidFill>
              <a:latin typeface="+mn-lt"/>
            </a:endParaRPr>
          </a:p>
        </p:txBody>
      </p:sp>
      <p:sp>
        <p:nvSpPr>
          <p:cNvPr id="427021" name="Text Box 13"/>
          <p:cNvSpPr txBox="1">
            <a:spLocks noChangeArrowheads="1"/>
          </p:cNvSpPr>
          <p:nvPr/>
        </p:nvSpPr>
        <p:spPr bwMode="auto">
          <a:xfrm>
            <a:off x="4213204" y="2170781"/>
            <a:ext cx="701675" cy="800219"/>
          </a:xfrm>
          <a:prstGeom prst="rect">
            <a:avLst/>
          </a:prstGeom>
          <a:solidFill>
            <a:srgbClr val="FFC000"/>
          </a:solidFill>
          <a:ln w="9525">
            <a:solidFill>
              <a:schemeClr val="tx1"/>
            </a:solidFill>
            <a:miter lim="800000"/>
            <a:headEnd/>
            <a:tailEnd/>
          </a:ln>
          <a:effectLst/>
        </p:spPr>
        <p:txBody>
          <a:bodyPr anchor="b">
            <a:spAutoFit/>
          </a:bodyPr>
          <a:lstStyle/>
          <a:p>
            <a:pPr algn="ctr">
              <a:spcBef>
                <a:spcPct val="50000"/>
              </a:spcBef>
            </a:pPr>
            <a:endParaRPr lang="en-US" sz="1000" dirty="0">
              <a:solidFill>
                <a:schemeClr val="tx1"/>
              </a:solidFill>
            </a:endParaRPr>
          </a:p>
          <a:p>
            <a:pPr algn="ctr">
              <a:spcBef>
                <a:spcPct val="50000"/>
              </a:spcBef>
            </a:pPr>
            <a:r>
              <a:rPr lang="en-US" dirty="0" smtClean="0">
                <a:solidFill>
                  <a:schemeClr val="tx1"/>
                </a:solidFill>
              </a:rPr>
              <a:t>Basic</a:t>
            </a:r>
            <a:endParaRPr lang="en-US" dirty="0">
              <a:solidFill>
                <a:schemeClr val="tx1"/>
              </a:solidFill>
            </a:endParaRPr>
          </a:p>
          <a:p>
            <a:pPr algn="ctr">
              <a:spcBef>
                <a:spcPct val="50000"/>
              </a:spcBef>
            </a:pPr>
            <a:endParaRPr lang="en-US" sz="1000" dirty="0">
              <a:solidFill>
                <a:schemeClr val="tx1"/>
              </a:solidFill>
            </a:endParaRPr>
          </a:p>
        </p:txBody>
      </p:sp>
      <p:sp>
        <p:nvSpPr>
          <p:cNvPr id="427025" name="Text Box 17"/>
          <p:cNvSpPr txBox="1">
            <a:spLocks noChangeArrowheads="1"/>
          </p:cNvSpPr>
          <p:nvPr/>
        </p:nvSpPr>
        <p:spPr bwMode="auto">
          <a:xfrm>
            <a:off x="3355160" y="3334019"/>
            <a:ext cx="2417763" cy="633413"/>
          </a:xfrm>
          <a:prstGeom prst="rect">
            <a:avLst/>
          </a:prstGeom>
          <a:solidFill>
            <a:srgbClr val="92D050"/>
          </a:solidFill>
          <a:ln w="9525">
            <a:solidFill>
              <a:schemeClr val="tx1"/>
            </a:solidFill>
            <a:miter lim="800000"/>
            <a:headEnd/>
            <a:tailEnd/>
          </a:ln>
          <a:effectLst/>
        </p:spPr>
        <p:txBody>
          <a:bodyPr anchor="b">
            <a:spAutoFit/>
          </a:bodyPr>
          <a:lstStyle/>
          <a:p>
            <a:pPr algn="ctr">
              <a:spcBef>
                <a:spcPct val="50000"/>
              </a:spcBef>
            </a:pPr>
            <a:r>
              <a:rPr lang="en-US" dirty="0">
                <a:solidFill>
                  <a:schemeClr val="tx1"/>
                </a:solidFill>
                <a:latin typeface="+mn-lt"/>
              </a:rPr>
              <a:t>Geodatabase administration</a:t>
            </a:r>
          </a:p>
          <a:p>
            <a:pPr algn="ctr">
              <a:spcBef>
                <a:spcPct val="50000"/>
              </a:spcBef>
            </a:pPr>
            <a:r>
              <a:rPr lang="en-US" dirty="0">
                <a:solidFill>
                  <a:schemeClr val="tx1"/>
                </a:solidFill>
                <a:latin typeface="+mn-lt"/>
              </a:rPr>
              <a:t>Geodatabase editing</a:t>
            </a:r>
          </a:p>
        </p:txBody>
      </p:sp>
      <p:sp>
        <p:nvSpPr>
          <p:cNvPr id="427029" name="Text Box 21"/>
          <p:cNvSpPr txBox="1">
            <a:spLocks noChangeArrowheads="1"/>
          </p:cNvSpPr>
          <p:nvPr/>
        </p:nvSpPr>
        <p:spPr bwMode="auto">
          <a:xfrm>
            <a:off x="4018735" y="1013108"/>
            <a:ext cx="1090612" cy="914400"/>
          </a:xfrm>
          <a:prstGeom prst="rect">
            <a:avLst/>
          </a:prstGeom>
          <a:solidFill>
            <a:srgbClr val="FF99CC"/>
          </a:solidFill>
          <a:ln w="9525">
            <a:solidFill>
              <a:schemeClr val="tx1"/>
            </a:solidFill>
            <a:miter lim="800000"/>
            <a:headEnd/>
            <a:tailEnd/>
          </a:ln>
          <a:effectLst/>
        </p:spPr>
        <p:txBody>
          <a:bodyPr wrap="square" anchor="ctr" anchorCtr="0">
            <a:noAutofit/>
          </a:bodyPr>
          <a:lstStyle/>
          <a:p>
            <a:pPr algn="ctr">
              <a:spcBef>
                <a:spcPct val="50000"/>
              </a:spcBef>
            </a:pPr>
            <a:r>
              <a:rPr lang="en-US" dirty="0" smtClean="0">
                <a:solidFill>
                  <a:schemeClr val="tx1"/>
                </a:solidFill>
              </a:rPr>
              <a:t>Standard Desktop</a:t>
            </a:r>
            <a:endParaRPr lang="en-US" dirty="0">
              <a:solidFill>
                <a:schemeClr val="tx1"/>
              </a:solidFill>
            </a:endParaRPr>
          </a:p>
        </p:txBody>
      </p:sp>
      <p:sp>
        <p:nvSpPr>
          <p:cNvPr id="427033" name="Text Box 25"/>
          <p:cNvSpPr txBox="1">
            <a:spLocks noChangeArrowheads="1"/>
          </p:cNvSpPr>
          <p:nvPr/>
        </p:nvSpPr>
        <p:spPr bwMode="auto">
          <a:xfrm>
            <a:off x="4322763" y="2883804"/>
            <a:ext cx="392112" cy="519113"/>
          </a:xfrm>
          <a:prstGeom prst="rect">
            <a:avLst/>
          </a:prstGeom>
          <a:noFill/>
          <a:ln w="9525">
            <a:noFill/>
            <a:miter lim="800000"/>
            <a:headEnd/>
            <a:tailEnd/>
          </a:ln>
          <a:effectLst/>
        </p:spPr>
        <p:txBody>
          <a:bodyPr wrap="none" anchor="b">
            <a:spAutoFit/>
          </a:bodyPr>
          <a:lstStyle/>
          <a:p>
            <a:r>
              <a:rPr lang="en-US" sz="2800" dirty="0">
                <a:solidFill>
                  <a:schemeClr val="tx1"/>
                </a:solidFill>
              </a:rPr>
              <a:t>+</a:t>
            </a:r>
          </a:p>
        </p:txBody>
      </p:sp>
      <p:sp>
        <p:nvSpPr>
          <p:cNvPr id="427034" name="Text Box 26"/>
          <p:cNvSpPr txBox="1">
            <a:spLocks noChangeArrowheads="1"/>
          </p:cNvSpPr>
          <p:nvPr/>
        </p:nvSpPr>
        <p:spPr bwMode="auto">
          <a:xfrm>
            <a:off x="7075034" y="2987675"/>
            <a:ext cx="392112" cy="519113"/>
          </a:xfrm>
          <a:prstGeom prst="rect">
            <a:avLst/>
          </a:prstGeom>
          <a:noFill/>
          <a:ln w="9525">
            <a:noFill/>
            <a:miter lim="800000"/>
            <a:headEnd/>
            <a:tailEnd/>
          </a:ln>
          <a:effectLst/>
        </p:spPr>
        <p:txBody>
          <a:bodyPr wrap="none" anchor="b">
            <a:spAutoFit/>
          </a:bodyPr>
          <a:lstStyle/>
          <a:p>
            <a:r>
              <a:rPr lang="en-US" sz="2800" dirty="0">
                <a:solidFill>
                  <a:schemeClr val="tx1"/>
                </a:solidFill>
              </a:rPr>
              <a:t>+</a:t>
            </a:r>
          </a:p>
        </p:txBody>
      </p:sp>
      <p:sp>
        <p:nvSpPr>
          <p:cNvPr id="427035" name="Text Box 27"/>
          <p:cNvSpPr txBox="1">
            <a:spLocks noChangeArrowheads="1"/>
          </p:cNvSpPr>
          <p:nvPr/>
        </p:nvSpPr>
        <p:spPr bwMode="auto">
          <a:xfrm>
            <a:off x="7050541" y="4046195"/>
            <a:ext cx="392112" cy="523220"/>
          </a:xfrm>
          <a:prstGeom prst="rect">
            <a:avLst/>
          </a:prstGeom>
          <a:noFill/>
          <a:ln w="9525">
            <a:noFill/>
            <a:miter lim="800000"/>
            <a:headEnd/>
            <a:tailEnd/>
          </a:ln>
          <a:effectLst/>
        </p:spPr>
        <p:txBody>
          <a:bodyPr wrap="square" anchor="b">
            <a:spAutoFit/>
          </a:bodyPr>
          <a:lstStyle/>
          <a:p>
            <a:r>
              <a:rPr lang="en-US" sz="2800" dirty="0">
                <a:solidFill>
                  <a:schemeClr val="tx1"/>
                </a:solidFill>
              </a:rPr>
              <a:t>+</a:t>
            </a:r>
          </a:p>
        </p:txBody>
      </p:sp>
      <p:grpSp>
        <p:nvGrpSpPr>
          <p:cNvPr id="427039" name="Group 31"/>
          <p:cNvGrpSpPr>
            <a:grpSpLocks/>
          </p:cNvGrpSpPr>
          <p:nvPr/>
        </p:nvGrpSpPr>
        <p:grpSpPr bwMode="auto">
          <a:xfrm>
            <a:off x="407988" y="4919241"/>
            <a:ext cx="8521700" cy="682905"/>
            <a:chOff x="257" y="3129"/>
            <a:chExt cx="5368" cy="347"/>
          </a:xfrm>
        </p:grpSpPr>
        <p:sp>
          <p:nvSpPr>
            <p:cNvPr id="427036" name="AutoShape 28"/>
            <p:cNvSpPr>
              <a:spLocks noChangeArrowheads="1"/>
            </p:cNvSpPr>
            <p:nvPr/>
          </p:nvSpPr>
          <p:spPr bwMode="auto">
            <a:xfrm>
              <a:off x="257" y="3129"/>
              <a:ext cx="5368" cy="347"/>
            </a:xfrm>
            <a:prstGeom prst="rightArrow">
              <a:avLst>
                <a:gd name="adj1" fmla="val 58500"/>
                <a:gd name="adj2" fmla="val 164151"/>
              </a:avLst>
            </a:prstGeom>
            <a:solidFill>
              <a:srgbClr val="F4F16E"/>
            </a:solidFill>
            <a:ln w="9525">
              <a:solidFill>
                <a:schemeClr val="bg2"/>
              </a:solidFill>
              <a:miter lim="800000"/>
              <a:headEnd/>
              <a:tailEnd/>
            </a:ln>
            <a:effectLst/>
          </p:spPr>
          <p:txBody>
            <a:bodyPr wrap="none" anchor="ctr"/>
            <a:lstStyle/>
            <a:p>
              <a:pPr algn="ctr"/>
              <a:endParaRPr lang="en-US">
                <a:solidFill>
                  <a:schemeClr val="tx1"/>
                </a:solidFill>
              </a:endParaRPr>
            </a:p>
          </p:txBody>
        </p:sp>
        <p:sp>
          <p:nvSpPr>
            <p:cNvPr id="427037" name="Text Box 29"/>
            <p:cNvSpPr txBox="1">
              <a:spLocks noChangeArrowheads="1"/>
            </p:cNvSpPr>
            <p:nvPr/>
          </p:nvSpPr>
          <p:spPr bwMode="auto">
            <a:xfrm>
              <a:off x="514" y="3205"/>
              <a:ext cx="1095" cy="192"/>
            </a:xfrm>
            <a:prstGeom prst="rect">
              <a:avLst/>
            </a:prstGeom>
            <a:noFill/>
            <a:ln w="9525">
              <a:noFill/>
              <a:miter lim="800000"/>
              <a:headEnd/>
              <a:tailEnd/>
            </a:ln>
            <a:effectLst/>
          </p:spPr>
          <p:txBody>
            <a:bodyPr anchor="b">
              <a:spAutoFit/>
            </a:bodyPr>
            <a:lstStyle/>
            <a:p>
              <a:pPr>
                <a:spcBef>
                  <a:spcPct val="50000"/>
                </a:spcBef>
              </a:pPr>
              <a:r>
                <a:rPr lang="en-US" dirty="0">
                  <a:solidFill>
                    <a:schemeClr val="tx1"/>
                  </a:solidFill>
                </a:rPr>
                <a:t>Basic functionality</a:t>
              </a:r>
            </a:p>
          </p:txBody>
        </p:sp>
        <p:sp>
          <p:nvSpPr>
            <p:cNvPr id="427038" name="Text Box 30"/>
            <p:cNvSpPr txBox="1">
              <a:spLocks noChangeArrowheads="1"/>
            </p:cNvSpPr>
            <p:nvPr/>
          </p:nvSpPr>
          <p:spPr bwMode="auto">
            <a:xfrm>
              <a:off x="3493" y="3205"/>
              <a:ext cx="1493" cy="192"/>
            </a:xfrm>
            <a:prstGeom prst="rect">
              <a:avLst/>
            </a:prstGeom>
            <a:noFill/>
            <a:ln w="9525">
              <a:noFill/>
              <a:miter lim="800000"/>
              <a:headEnd/>
              <a:tailEnd/>
            </a:ln>
            <a:effectLst/>
          </p:spPr>
          <p:txBody>
            <a:bodyPr anchor="b">
              <a:spAutoFit/>
            </a:bodyPr>
            <a:lstStyle/>
            <a:p>
              <a:pPr algn="r">
                <a:spcBef>
                  <a:spcPct val="50000"/>
                </a:spcBef>
              </a:pPr>
              <a:r>
                <a:rPr lang="en-US">
                  <a:solidFill>
                    <a:schemeClr val="tx1"/>
                  </a:solidFill>
                </a:rPr>
                <a:t>Advanced functionality</a:t>
              </a:r>
            </a:p>
          </p:txBody>
        </p:sp>
      </p:grpSp>
      <p:sp>
        <p:nvSpPr>
          <p:cNvPr id="20" name="Text Box 25"/>
          <p:cNvSpPr txBox="1">
            <a:spLocks noChangeArrowheads="1"/>
          </p:cNvSpPr>
          <p:nvPr/>
        </p:nvSpPr>
        <p:spPr bwMode="auto">
          <a:xfrm rot="10800000">
            <a:off x="5248051" y="1237336"/>
            <a:ext cx="392112" cy="519113"/>
          </a:xfrm>
          <a:prstGeom prst="rect">
            <a:avLst/>
          </a:prstGeom>
          <a:noFill/>
          <a:ln w="9525">
            <a:noFill/>
            <a:miter lim="800000"/>
            <a:headEnd/>
            <a:tailEnd/>
          </a:ln>
          <a:effectLst/>
        </p:spPr>
        <p:txBody>
          <a:bodyPr wrap="none" anchor="b">
            <a:spAutoFit/>
          </a:bodyPr>
          <a:lstStyle/>
          <a:p>
            <a:r>
              <a:rPr lang="en-US" sz="2800" dirty="0" smtClean="0">
                <a:solidFill>
                  <a:schemeClr val="tx1"/>
                </a:solidFill>
              </a:rPr>
              <a:t>=</a:t>
            </a:r>
            <a:endParaRPr lang="en-US" sz="2800" dirty="0">
              <a:solidFill>
                <a:schemeClr val="tx1"/>
              </a:solidFill>
            </a:endParaRPr>
          </a:p>
        </p:txBody>
      </p:sp>
      <p:sp>
        <p:nvSpPr>
          <p:cNvPr id="22" name="Text Box 25"/>
          <p:cNvSpPr txBox="1">
            <a:spLocks noChangeArrowheads="1"/>
          </p:cNvSpPr>
          <p:nvPr/>
        </p:nvSpPr>
        <p:spPr bwMode="auto">
          <a:xfrm>
            <a:off x="7938453" y="1201420"/>
            <a:ext cx="392112" cy="519113"/>
          </a:xfrm>
          <a:prstGeom prst="rect">
            <a:avLst/>
          </a:prstGeom>
          <a:noFill/>
          <a:ln w="9525">
            <a:noFill/>
            <a:miter lim="800000"/>
            <a:headEnd/>
            <a:tailEnd/>
          </a:ln>
          <a:effectLst/>
        </p:spPr>
        <p:txBody>
          <a:bodyPr wrap="none" anchor="b">
            <a:spAutoFit/>
          </a:bodyPr>
          <a:lstStyle/>
          <a:p>
            <a:r>
              <a:rPr lang="en-US" sz="2800" dirty="0" smtClean="0">
                <a:solidFill>
                  <a:schemeClr val="tx1"/>
                </a:solidFill>
              </a:rPr>
              <a:t>=</a:t>
            </a:r>
            <a:endParaRPr lang="en-US" sz="2800" dirty="0">
              <a:solidFill>
                <a:schemeClr val="tx1"/>
              </a:solidFill>
            </a:endParaRPr>
          </a:p>
        </p:txBody>
      </p:sp>
      <p:sp>
        <p:nvSpPr>
          <p:cNvPr id="23" name="Text Box 13"/>
          <p:cNvSpPr txBox="1">
            <a:spLocks noChangeArrowheads="1"/>
          </p:cNvSpPr>
          <p:nvPr/>
        </p:nvSpPr>
        <p:spPr bwMode="auto">
          <a:xfrm>
            <a:off x="6893719" y="2299637"/>
            <a:ext cx="701675" cy="800219"/>
          </a:xfrm>
          <a:prstGeom prst="rect">
            <a:avLst/>
          </a:prstGeom>
          <a:solidFill>
            <a:srgbClr val="FFC000"/>
          </a:solidFill>
          <a:ln w="9525">
            <a:solidFill>
              <a:schemeClr val="tx1"/>
            </a:solidFill>
            <a:miter lim="800000"/>
            <a:headEnd/>
            <a:tailEnd/>
          </a:ln>
          <a:effectLst/>
        </p:spPr>
        <p:txBody>
          <a:bodyPr anchor="b">
            <a:spAutoFit/>
          </a:bodyPr>
          <a:lstStyle/>
          <a:p>
            <a:pPr algn="ctr">
              <a:spcBef>
                <a:spcPct val="50000"/>
              </a:spcBef>
            </a:pPr>
            <a:endParaRPr lang="en-US" sz="1000" dirty="0">
              <a:solidFill>
                <a:schemeClr val="tx1"/>
              </a:solidFill>
            </a:endParaRPr>
          </a:p>
          <a:p>
            <a:pPr algn="ctr">
              <a:spcBef>
                <a:spcPct val="50000"/>
              </a:spcBef>
            </a:pPr>
            <a:r>
              <a:rPr lang="en-US" dirty="0" smtClean="0">
                <a:solidFill>
                  <a:schemeClr val="tx1"/>
                </a:solidFill>
              </a:rPr>
              <a:t>Basic</a:t>
            </a:r>
            <a:endParaRPr lang="en-US" dirty="0">
              <a:solidFill>
                <a:schemeClr val="tx1"/>
              </a:solidFill>
            </a:endParaRPr>
          </a:p>
          <a:p>
            <a:pPr algn="ctr">
              <a:spcBef>
                <a:spcPct val="50000"/>
              </a:spcBef>
            </a:pPr>
            <a:endParaRPr lang="en-US" sz="1000" dirty="0">
              <a:solidFill>
                <a:schemeClr val="tx1"/>
              </a:solidFill>
            </a:endParaRPr>
          </a:p>
        </p:txBody>
      </p:sp>
      <p:sp>
        <p:nvSpPr>
          <p:cNvPr id="24" name="Rectangle 23"/>
          <p:cNvSpPr/>
          <p:nvPr/>
        </p:nvSpPr>
        <p:spPr>
          <a:xfrm>
            <a:off x="515916" y="5034986"/>
            <a:ext cx="305887"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solidFill>
                  <a:srgbClr val="4C9C6A"/>
                </a:solidFill>
                <a:effectLst>
                  <a:outerShdw blurRad="25400" algn="tl" rotWithShape="0">
                    <a:srgbClr val="000000">
                      <a:alpha val="43000"/>
                    </a:srgbClr>
                  </a:outerShdw>
                </a:effectLst>
              </a:rPr>
              <a:t>$</a:t>
            </a:r>
            <a:endParaRPr lang="en-US" sz="2400" b="1" cap="none" spc="150" dirty="0">
              <a:ln w="11430"/>
              <a:solidFill>
                <a:srgbClr val="4C9C6A"/>
              </a:solidFill>
              <a:effectLst>
                <a:outerShdw blurRad="25400" algn="tl" rotWithShape="0">
                  <a:srgbClr val="000000">
                    <a:alpha val="43000"/>
                  </a:srgbClr>
                </a:outerShdw>
              </a:effectLst>
            </a:endParaRPr>
          </a:p>
        </p:txBody>
      </p:sp>
      <p:sp>
        <p:nvSpPr>
          <p:cNvPr id="25" name="Rectangle 24"/>
          <p:cNvSpPr/>
          <p:nvPr/>
        </p:nvSpPr>
        <p:spPr>
          <a:xfrm>
            <a:off x="4105997" y="5002190"/>
            <a:ext cx="778519"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solidFill>
                  <a:srgbClr val="4C9C6A"/>
                </a:solidFill>
                <a:effectLst>
                  <a:outerShdw blurRad="25400" algn="tl" rotWithShape="0">
                    <a:srgbClr val="000000">
                      <a:alpha val="43000"/>
                    </a:srgbClr>
                  </a:outerShdw>
                </a:effectLst>
              </a:rPr>
              <a:t>$$</a:t>
            </a:r>
            <a:endParaRPr lang="en-US" sz="2400" b="1" cap="none" spc="150" dirty="0">
              <a:ln w="11430"/>
              <a:solidFill>
                <a:srgbClr val="4C9C6A"/>
              </a:solidFill>
              <a:effectLst>
                <a:outerShdw blurRad="25400" algn="tl" rotWithShape="0">
                  <a:srgbClr val="000000">
                    <a:alpha val="43000"/>
                  </a:srgbClr>
                </a:outerShdw>
              </a:effectLst>
            </a:endParaRPr>
          </a:p>
        </p:txBody>
      </p:sp>
      <p:sp>
        <p:nvSpPr>
          <p:cNvPr id="26" name="Rectangle 25"/>
          <p:cNvSpPr/>
          <p:nvPr/>
        </p:nvSpPr>
        <p:spPr>
          <a:xfrm>
            <a:off x="7788676" y="5038844"/>
            <a:ext cx="950210"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solidFill>
                  <a:srgbClr val="4C9C6A"/>
                </a:solidFill>
                <a:effectLst>
                  <a:outerShdw blurRad="25400" algn="tl" rotWithShape="0">
                    <a:srgbClr val="000000">
                      <a:alpha val="43000"/>
                    </a:srgbClr>
                  </a:outerShdw>
                </a:effectLst>
              </a:rPr>
              <a:t>$$$</a:t>
            </a:r>
            <a:endParaRPr lang="en-US" sz="2400" b="1" cap="none" spc="150" dirty="0">
              <a:ln w="11430"/>
              <a:solidFill>
                <a:srgbClr val="4C9C6A"/>
              </a:solidFill>
              <a:effectLst>
                <a:outerShdw blurRad="25400" algn="tl" rotWithShape="0">
                  <a:srgbClr val="000000">
                    <a:alpha val="43000"/>
                  </a:srgbClr>
                </a:outerShdw>
              </a:effectLst>
            </a:endParaRP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Desktop Environment</a:t>
            </a:r>
            <a:endParaRPr lang="en-US" dirty="0"/>
          </a:p>
        </p:txBody>
      </p:sp>
      <p:sp>
        <p:nvSpPr>
          <p:cNvPr id="5" name="Content Placeholder 4"/>
          <p:cNvSpPr>
            <a:spLocks noGrp="1"/>
          </p:cNvSpPr>
          <p:nvPr>
            <p:ph idx="1"/>
          </p:nvPr>
        </p:nvSpPr>
        <p:spPr/>
        <p:txBody>
          <a:bodyPr/>
          <a:lstStyle/>
          <a:p>
            <a:r>
              <a:rPr lang="en-US" dirty="0" smtClean="0"/>
              <a:t>Data in a shared repository</a:t>
            </a:r>
          </a:p>
          <a:p>
            <a:r>
              <a:rPr lang="en-US" dirty="0" smtClean="0"/>
              <a:t>Project layers are a series of links to data</a:t>
            </a:r>
          </a:p>
          <a:p>
            <a:r>
              <a:rPr lang="en-US" dirty="0" smtClean="0"/>
              <a:t>Some multi-user data formats, others one at </a:t>
            </a:r>
            <a:r>
              <a:rPr lang="en-US" smtClean="0"/>
              <a:t>a time</a:t>
            </a:r>
            <a:endParaRPr lang="en-US" dirty="0" smtClean="0"/>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0" name="Rectangle 2050"/>
          <p:cNvSpPr>
            <a:spLocks noGrp="1" noChangeArrowheads="1"/>
          </p:cNvSpPr>
          <p:nvPr>
            <p:ph type="title" idx="4294967295"/>
          </p:nvPr>
        </p:nvSpPr>
        <p:spPr>
          <a:xfrm>
            <a:off x="1451610" y="388620"/>
            <a:ext cx="6412230" cy="1143000"/>
          </a:xfrm>
        </p:spPr>
        <p:txBody>
          <a:bodyPr/>
          <a:lstStyle/>
          <a:p>
            <a:r>
              <a:rPr lang="en-US" dirty="0" smtClean="0"/>
              <a:t>ArcGIS </a:t>
            </a:r>
            <a:r>
              <a:rPr lang="en-US" dirty="0"/>
              <a:t>example</a:t>
            </a:r>
          </a:p>
        </p:txBody>
      </p:sp>
      <p:pic>
        <p:nvPicPr>
          <p:cNvPr id="462851" name="Picture 2051" descr="M:\GISADMIN\Training\Graphics\sample4.jpg"/>
          <p:cNvPicPr>
            <a:picLocks noChangeAspect="1" noChangeArrowheads="1"/>
          </p:cNvPicPr>
          <p:nvPr/>
        </p:nvPicPr>
        <p:blipFill>
          <a:blip r:embed="rId3" cstate="print"/>
          <a:srcRect t="2068"/>
          <a:stretch>
            <a:fillRect/>
          </a:stretch>
        </p:blipFill>
        <p:spPr bwMode="auto">
          <a:xfrm>
            <a:off x="2514600" y="1752600"/>
            <a:ext cx="4481513" cy="3608388"/>
          </a:xfrm>
          <a:prstGeom prst="rect">
            <a:avLst/>
          </a:prstGeom>
          <a:noFill/>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6" name="Rectangle 6"/>
          <p:cNvSpPr>
            <a:spLocks noGrp="1" noChangeArrowheads="1"/>
          </p:cNvSpPr>
          <p:nvPr>
            <p:ph type="title"/>
          </p:nvPr>
        </p:nvSpPr>
        <p:spPr>
          <a:xfrm>
            <a:off x="1425575" y="569913"/>
            <a:ext cx="7489825" cy="1082675"/>
          </a:xfrm>
        </p:spPr>
        <p:txBody>
          <a:bodyPr/>
          <a:lstStyle/>
          <a:p>
            <a:r>
              <a:rPr lang="en-US" dirty="0" smtClean="0"/>
              <a:t>Integrating GIS into Business Process</a:t>
            </a:r>
            <a:endParaRPr lang="en-US" dirty="0"/>
          </a:p>
        </p:txBody>
      </p:sp>
      <p:sp>
        <p:nvSpPr>
          <p:cNvPr id="460807" name="Rectangle 7"/>
          <p:cNvSpPr>
            <a:spLocks noGrp="1" noChangeArrowheads="1"/>
          </p:cNvSpPr>
          <p:nvPr>
            <p:ph idx="1"/>
          </p:nvPr>
        </p:nvSpPr>
        <p:spPr/>
        <p:txBody>
          <a:bodyPr/>
          <a:lstStyle/>
          <a:p>
            <a:r>
              <a:rPr lang="en-US" sz="2800" dirty="0" smtClean="0"/>
              <a:t>With </a:t>
            </a:r>
            <a:r>
              <a:rPr lang="en-US" sz="2800" dirty="0"/>
              <a:t>proper pre-planning, </a:t>
            </a:r>
            <a:r>
              <a:rPr lang="en-US" sz="2800" dirty="0" smtClean="0"/>
              <a:t>GIS can be integrated into a business workflow.</a:t>
            </a:r>
          </a:p>
          <a:p>
            <a:r>
              <a:rPr lang="en-US" sz="2800" dirty="0" smtClean="0"/>
              <a:t>Retro-fitting GIS into existing applications can be tricky, but possible</a:t>
            </a:r>
            <a:endParaRPr lang="en-US" sz="2800" dirty="0"/>
          </a:p>
          <a:p>
            <a:r>
              <a:rPr lang="en-US" sz="2800" dirty="0" smtClean="0"/>
              <a:t>Adding a </a:t>
            </a:r>
            <a:r>
              <a:rPr lang="en-US" sz="2800" dirty="0"/>
              <a:t>GIS component </a:t>
            </a:r>
            <a:r>
              <a:rPr lang="en-US" sz="2800" dirty="0" smtClean="0"/>
              <a:t> may require programming</a:t>
            </a:r>
            <a:r>
              <a:rPr lang="en-US" sz="2800" dirty="0"/>
              <a:t>, changes to the database structure, </a:t>
            </a:r>
            <a:r>
              <a:rPr lang="en-US" sz="2800" dirty="0" smtClean="0"/>
              <a:t>or </a:t>
            </a:r>
            <a:r>
              <a:rPr lang="en-US" sz="2800" dirty="0"/>
              <a:t>both.</a:t>
            </a:r>
          </a:p>
        </p:txBody>
      </p:sp>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Integration</a:t>
            </a:r>
            <a:endParaRPr lang="en-US" dirty="0"/>
          </a:p>
        </p:txBody>
      </p:sp>
      <p:pic>
        <p:nvPicPr>
          <p:cNvPr id="5" name="Picture 14" descr="http://icdn.pro/images/en/e/x/excel-spreadsheet-and-table-numbers-icone-4192-128.png"/>
          <p:cNvPicPr>
            <a:picLocks noChangeAspect="1" noChangeArrowheads="1"/>
          </p:cNvPicPr>
          <p:nvPr/>
        </p:nvPicPr>
        <p:blipFill>
          <a:blip r:embed="rId3" cstate="print"/>
          <a:srcRect/>
          <a:stretch>
            <a:fillRect/>
          </a:stretch>
        </p:blipFill>
        <p:spPr bwMode="auto">
          <a:xfrm>
            <a:off x="2590800" y="2819400"/>
            <a:ext cx="826134" cy="826135"/>
          </a:xfrm>
          <a:prstGeom prst="rect">
            <a:avLst/>
          </a:prstGeom>
          <a:noFill/>
        </p:spPr>
      </p:pic>
      <p:sp>
        <p:nvSpPr>
          <p:cNvPr id="7" name="Text Box 15"/>
          <p:cNvSpPr txBox="1">
            <a:spLocks noChangeArrowheads="1"/>
          </p:cNvSpPr>
          <p:nvPr/>
        </p:nvSpPr>
        <p:spPr bwMode="auto">
          <a:xfrm>
            <a:off x="2743200" y="3657600"/>
            <a:ext cx="710451" cy="461665"/>
          </a:xfrm>
          <a:prstGeom prst="rect">
            <a:avLst/>
          </a:prstGeom>
          <a:noFill/>
          <a:ln w="9525">
            <a:noFill/>
            <a:miter lim="800000"/>
            <a:headEnd/>
            <a:tailEnd/>
          </a:ln>
        </p:spPr>
        <p:txBody>
          <a:bodyPr wrap="none" anchor="ctr">
            <a:spAutoFit/>
          </a:bodyPr>
          <a:lstStyle/>
          <a:p>
            <a:pPr algn="ctr"/>
            <a:r>
              <a:rPr lang="en-US" sz="1200" b="1" dirty="0" smtClean="0">
                <a:solidFill>
                  <a:srgbClr val="000000"/>
                </a:solidFill>
                <a:latin typeface="+mn-lt"/>
                <a:cs typeface="Times New Roman" pitchFamily="18" charset="0"/>
              </a:rPr>
              <a:t>Non-GIS</a:t>
            </a:r>
          </a:p>
          <a:p>
            <a:pPr algn="ctr"/>
            <a:r>
              <a:rPr lang="en-US" sz="1200" b="1" dirty="0" smtClean="0">
                <a:solidFill>
                  <a:srgbClr val="000000"/>
                </a:solidFill>
                <a:latin typeface="+mn-lt"/>
                <a:cs typeface="Times New Roman" pitchFamily="18" charset="0"/>
              </a:rPr>
              <a:t>Data</a:t>
            </a:r>
            <a:endParaRPr lang="en-US" sz="1200" b="1" dirty="0">
              <a:solidFill>
                <a:srgbClr val="000000"/>
              </a:solidFill>
              <a:latin typeface="+mn-lt"/>
              <a:cs typeface="Times New Roman" pitchFamily="18" charset="0"/>
            </a:endParaRPr>
          </a:p>
        </p:txBody>
      </p:sp>
      <p:pic>
        <p:nvPicPr>
          <p:cNvPr id="8" name="Picture 4"/>
          <p:cNvPicPr>
            <a:picLocks noChangeAspect="1" noChangeArrowheads="1"/>
          </p:cNvPicPr>
          <p:nvPr/>
        </p:nvPicPr>
        <p:blipFill>
          <a:blip r:embed="rId4" cstate="print"/>
          <a:srcRect/>
          <a:stretch>
            <a:fillRect/>
          </a:stretch>
        </p:blipFill>
        <p:spPr bwMode="auto">
          <a:xfrm>
            <a:off x="3810000" y="3048000"/>
            <a:ext cx="1165860" cy="818344"/>
          </a:xfrm>
          <a:prstGeom prst="rect">
            <a:avLst/>
          </a:prstGeom>
          <a:noFill/>
          <a:ln w="9525">
            <a:noFill/>
            <a:miter lim="800000"/>
            <a:headEnd/>
            <a:tailEnd/>
          </a:ln>
        </p:spPr>
      </p:pic>
      <p:sp>
        <p:nvSpPr>
          <p:cNvPr id="10" name="TextBox 9"/>
          <p:cNvSpPr txBox="1"/>
          <p:nvPr/>
        </p:nvSpPr>
        <p:spPr>
          <a:xfrm>
            <a:off x="3733800" y="3886200"/>
            <a:ext cx="1371600" cy="369332"/>
          </a:xfrm>
          <a:prstGeom prst="rect">
            <a:avLst/>
          </a:prstGeom>
          <a:noFill/>
        </p:spPr>
        <p:txBody>
          <a:bodyPr wrap="square" rtlCol="0">
            <a:spAutoFit/>
          </a:bodyPr>
          <a:lstStyle/>
          <a:p>
            <a:r>
              <a:rPr lang="en-US" dirty="0" smtClean="0">
                <a:solidFill>
                  <a:schemeClr val="accent4">
                    <a:lumMod val="95000"/>
                    <a:lumOff val="5000"/>
                  </a:schemeClr>
                </a:solidFill>
                <a:latin typeface="+mn-lt"/>
              </a:rPr>
              <a:t>GIS software</a:t>
            </a:r>
            <a:endParaRPr lang="en-US" dirty="0">
              <a:solidFill>
                <a:schemeClr val="accent4">
                  <a:lumMod val="95000"/>
                  <a:lumOff val="5000"/>
                </a:schemeClr>
              </a:solidFill>
              <a:latin typeface="+mn-lt"/>
            </a:endParaRPr>
          </a:p>
        </p:txBody>
      </p:sp>
      <p:pic>
        <p:nvPicPr>
          <p:cNvPr id="104450" name="Picture 2"/>
          <p:cNvPicPr>
            <a:picLocks noChangeAspect="1" noChangeArrowheads="1"/>
          </p:cNvPicPr>
          <p:nvPr/>
        </p:nvPicPr>
        <p:blipFill>
          <a:blip r:embed="rId5" cstate="print"/>
          <a:srcRect/>
          <a:stretch>
            <a:fillRect/>
          </a:stretch>
        </p:blipFill>
        <p:spPr bwMode="auto">
          <a:xfrm>
            <a:off x="5562600" y="2286000"/>
            <a:ext cx="1872922" cy="2412502"/>
          </a:xfrm>
          <a:prstGeom prst="rect">
            <a:avLst/>
          </a:prstGeom>
          <a:noFill/>
          <a:ln w="9525">
            <a:noFill/>
            <a:miter lim="800000"/>
            <a:headEnd/>
            <a:tailEnd/>
          </a:ln>
        </p:spPr>
      </p:pic>
      <p:grpSp>
        <p:nvGrpSpPr>
          <p:cNvPr id="2" name="Group 12"/>
          <p:cNvGrpSpPr/>
          <p:nvPr/>
        </p:nvGrpSpPr>
        <p:grpSpPr>
          <a:xfrm>
            <a:off x="3200400" y="2286000"/>
            <a:ext cx="792556" cy="621937"/>
            <a:chOff x="2362200" y="2057400"/>
            <a:chExt cx="792556" cy="621937"/>
          </a:xfrm>
        </p:grpSpPr>
        <p:pic>
          <p:nvPicPr>
            <p:cNvPr id="6" name="Picture 94"/>
            <p:cNvPicPr>
              <a:picLocks noChangeAspect="1" noChangeArrowheads="1"/>
            </p:cNvPicPr>
            <p:nvPr/>
          </p:nvPicPr>
          <p:blipFill>
            <a:blip r:embed="rId6" cstate="print"/>
            <a:srcRect/>
            <a:stretch>
              <a:fillRect/>
            </a:stretch>
          </p:blipFill>
          <p:spPr bwMode="auto">
            <a:xfrm>
              <a:off x="2362200" y="2057400"/>
              <a:ext cx="792556" cy="621937"/>
            </a:xfrm>
            <a:prstGeom prst="rect">
              <a:avLst/>
            </a:prstGeom>
            <a:noFill/>
            <a:ln w="9525">
              <a:noFill/>
              <a:miter lim="800000"/>
              <a:headEnd/>
              <a:tailEnd/>
            </a:ln>
          </p:spPr>
        </p:pic>
        <p:pic>
          <p:nvPicPr>
            <p:cNvPr id="104451" name="Picture 3"/>
            <p:cNvPicPr>
              <a:picLocks noChangeAspect="1" noChangeArrowheads="1"/>
            </p:cNvPicPr>
            <p:nvPr/>
          </p:nvPicPr>
          <p:blipFill>
            <a:blip r:embed="rId7" cstate="print"/>
            <a:srcRect/>
            <a:stretch>
              <a:fillRect/>
            </a:stretch>
          </p:blipFill>
          <p:spPr bwMode="auto">
            <a:xfrm rot="21242075">
              <a:off x="2438400" y="2133600"/>
              <a:ext cx="346635" cy="304800"/>
            </a:xfrm>
            <a:prstGeom prst="rect">
              <a:avLst/>
            </a:prstGeom>
            <a:noFill/>
            <a:ln w="9525">
              <a:noFill/>
              <a:miter lim="800000"/>
              <a:headEnd/>
              <a:tailEnd/>
            </a:ln>
          </p:spPr>
        </p:pic>
      </p:grpSp>
      <p:cxnSp>
        <p:nvCxnSpPr>
          <p:cNvPr id="17" name="Straight Arrow Connector 16"/>
          <p:cNvCxnSpPr/>
          <p:nvPr/>
        </p:nvCxnSpPr>
        <p:spPr bwMode="auto">
          <a:xfrm>
            <a:off x="3429000" y="3505200"/>
            <a:ext cx="304800" cy="152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bwMode="auto">
          <a:xfrm>
            <a:off x="5029200" y="3429000"/>
            <a:ext cx="457200" cy="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943600" y="4800600"/>
            <a:ext cx="1447800" cy="369332"/>
          </a:xfrm>
          <a:prstGeom prst="rect">
            <a:avLst/>
          </a:prstGeom>
          <a:noFill/>
        </p:spPr>
        <p:txBody>
          <a:bodyPr wrap="square" rtlCol="0">
            <a:spAutoFit/>
          </a:bodyPr>
          <a:lstStyle/>
          <a:p>
            <a:r>
              <a:rPr lang="en-US" dirty="0" smtClean="0">
                <a:solidFill>
                  <a:schemeClr val="accent4">
                    <a:lumMod val="95000"/>
                    <a:lumOff val="5000"/>
                  </a:schemeClr>
                </a:solidFill>
                <a:latin typeface="+mn-lt"/>
              </a:rPr>
              <a:t>Paper Map</a:t>
            </a:r>
            <a:endParaRPr lang="en-US" dirty="0">
              <a:solidFill>
                <a:schemeClr val="accent4">
                  <a:lumMod val="95000"/>
                  <a:lumOff val="5000"/>
                </a:schemeClr>
              </a:solidFill>
              <a:latin typeface="+mn-lt"/>
            </a:endParaRPr>
          </a:p>
        </p:txBody>
      </p:sp>
      <p:cxnSp>
        <p:nvCxnSpPr>
          <p:cNvPr id="25" name="Straight Arrow Connector 24"/>
          <p:cNvCxnSpPr/>
          <p:nvPr/>
        </p:nvCxnSpPr>
        <p:spPr>
          <a:xfrm>
            <a:off x="3886200" y="2438400"/>
            <a:ext cx="533400" cy="4572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785257" y="5747657"/>
            <a:ext cx="6400800" cy="307777"/>
          </a:xfrm>
          <a:prstGeom prst="rect">
            <a:avLst/>
          </a:prstGeom>
          <a:noFill/>
        </p:spPr>
        <p:txBody>
          <a:bodyPr wrap="square" rtlCol="0">
            <a:spAutoFit/>
          </a:bodyPr>
          <a:lstStyle/>
          <a:p>
            <a:r>
              <a:rPr lang="en-US" dirty="0" smtClean="0">
                <a:solidFill>
                  <a:schemeClr val="accent4">
                    <a:lumMod val="95000"/>
                    <a:lumOff val="5000"/>
                  </a:schemeClr>
                </a:solidFill>
              </a:rPr>
              <a:t>Non-integrated GIS and data</a:t>
            </a:r>
            <a:endParaRPr lang="en-US" dirty="0">
              <a:solidFill>
                <a:schemeClr val="accent4">
                  <a:lumMod val="95000"/>
                  <a:lumOff val="5000"/>
                </a:schemeClr>
              </a:solidFill>
            </a:endParaRPr>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Integration</a:t>
            </a:r>
            <a:endParaRPr lang="en-US" dirty="0"/>
          </a:p>
        </p:txBody>
      </p:sp>
      <p:grpSp>
        <p:nvGrpSpPr>
          <p:cNvPr id="3" name="Group 8"/>
          <p:cNvGrpSpPr/>
          <p:nvPr/>
        </p:nvGrpSpPr>
        <p:grpSpPr>
          <a:xfrm>
            <a:off x="4724400" y="2743200"/>
            <a:ext cx="792556" cy="621937"/>
            <a:chOff x="3520100" y="2455588"/>
            <a:chExt cx="792556" cy="621937"/>
          </a:xfrm>
        </p:grpSpPr>
        <p:pic>
          <p:nvPicPr>
            <p:cNvPr id="4" name="Picture 94"/>
            <p:cNvPicPr>
              <a:picLocks noChangeAspect="1" noChangeArrowheads="1"/>
            </p:cNvPicPr>
            <p:nvPr/>
          </p:nvPicPr>
          <p:blipFill>
            <a:blip r:embed="rId3" cstate="print"/>
            <a:srcRect/>
            <a:stretch>
              <a:fillRect/>
            </a:stretch>
          </p:blipFill>
          <p:spPr bwMode="auto">
            <a:xfrm>
              <a:off x="3520100" y="2455588"/>
              <a:ext cx="792556" cy="621937"/>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rot="21242075">
              <a:off x="3596299" y="2531787"/>
              <a:ext cx="346635" cy="304800"/>
            </a:xfrm>
            <a:prstGeom prst="rect">
              <a:avLst/>
            </a:prstGeom>
            <a:noFill/>
            <a:ln w="9525">
              <a:noFill/>
              <a:miter lim="800000"/>
              <a:headEnd/>
              <a:tailEnd/>
            </a:ln>
          </p:spPr>
        </p:pic>
      </p:grpSp>
      <p:sp>
        <p:nvSpPr>
          <p:cNvPr id="6" name="AutoShape 42"/>
          <p:cNvSpPr>
            <a:spLocks noChangeArrowheads="1"/>
          </p:cNvSpPr>
          <p:nvPr/>
        </p:nvSpPr>
        <p:spPr bwMode="auto">
          <a:xfrm>
            <a:off x="3505200" y="2590799"/>
            <a:ext cx="914400" cy="783771"/>
          </a:xfrm>
          <a:prstGeom prst="can">
            <a:avLst>
              <a:gd name="adj" fmla="val 37698"/>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sz="1200" b="1" dirty="0" smtClean="0">
                <a:solidFill>
                  <a:srgbClr val="000000"/>
                </a:solidFill>
                <a:cs typeface="Times New Roman" pitchFamily="18" charset="0"/>
              </a:rPr>
              <a:t>Business</a:t>
            </a:r>
          </a:p>
          <a:p>
            <a:pPr algn="ctr">
              <a:lnSpc>
                <a:spcPct val="80000"/>
              </a:lnSpc>
            </a:pPr>
            <a:r>
              <a:rPr lang="en-US" sz="1200" b="1" dirty="0" smtClean="0">
                <a:solidFill>
                  <a:srgbClr val="000000"/>
                </a:solidFill>
                <a:cs typeface="Times New Roman" pitchFamily="18" charset="0"/>
              </a:rPr>
              <a:t>Database</a:t>
            </a:r>
            <a:endParaRPr lang="en-US" sz="1100" b="1" dirty="0">
              <a:solidFill>
                <a:srgbClr val="000000"/>
              </a:solidFill>
              <a:cs typeface="Times New Roman" pitchFamily="18" charset="0"/>
            </a:endParaRPr>
          </a:p>
        </p:txBody>
      </p:sp>
      <p:pic>
        <p:nvPicPr>
          <p:cNvPr id="105474" name="Picture 2"/>
          <p:cNvPicPr>
            <a:picLocks noChangeAspect="1" noChangeArrowheads="1"/>
          </p:cNvPicPr>
          <p:nvPr/>
        </p:nvPicPr>
        <p:blipFill>
          <a:blip r:embed="rId5" cstate="print"/>
          <a:srcRect/>
          <a:stretch>
            <a:fillRect/>
          </a:stretch>
        </p:blipFill>
        <p:spPr bwMode="auto">
          <a:xfrm>
            <a:off x="5715000" y="1905000"/>
            <a:ext cx="2754856" cy="2209800"/>
          </a:xfrm>
          <a:prstGeom prst="rect">
            <a:avLst/>
          </a:prstGeom>
          <a:noFill/>
          <a:ln w="9525">
            <a:noFill/>
            <a:miter lim="800000"/>
            <a:headEnd/>
            <a:tailEnd/>
          </a:ln>
        </p:spPr>
      </p:pic>
      <p:pic>
        <p:nvPicPr>
          <p:cNvPr id="105475" name="Picture 3"/>
          <p:cNvPicPr>
            <a:picLocks noChangeAspect="1" noChangeArrowheads="1"/>
          </p:cNvPicPr>
          <p:nvPr/>
        </p:nvPicPr>
        <p:blipFill>
          <a:blip r:embed="rId6" cstate="print"/>
          <a:srcRect/>
          <a:stretch>
            <a:fillRect/>
          </a:stretch>
        </p:blipFill>
        <p:spPr bwMode="auto">
          <a:xfrm>
            <a:off x="1752600" y="2362200"/>
            <a:ext cx="1235622" cy="1257300"/>
          </a:xfrm>
          <a:prstGeom prst="rect">
            <a:avLst/>
          </a:prstGeom>
          <a:noFill/>
          <a:ln w="9525">
            <a:noFill/>
            <a:miter lim="800000"/>
            <a:headEnd/>
            <a:tailEnd/>
          </a:ln>
        </p:spPr>
      </p:pic>
      <p:cxnSp>
        <p:nvCxnSpPr>
          <p:cNvPr id="11" name="Straight Arrow Connector 10"/>
          <p:cNvCxnSpPr/>
          <p:nvPr/>
        </p:nvCxnSpPr>
        <p:spPr bwMode="auto">
          <a:xfrm>
            <a:off x="3200400" y="2971800"/>
            <a:ext cx="228600" cy="0"/>
          </a:xfrm>
          <a:prstGeom prst="straightConnector1">
            <a:avLst/>
          </a:prstGeom>
          <a:noFill/>
          <a:ln w="28575" cap="flat" cmpd="sng" algn="ctr">
            <a:solidFill>
              <a:srgbClr val="000066"/>
            </a:solidFill>
            <a:prstDash val="solid"/>
            <a:round/>
            <a:headEnd type="none" w="med" len="med"/>
            <a:tailEnd type="arrow"/>
          </a:ln>
          <a:effectLst/>
        </p:spPr>
      </p:cxnSp>
      <p:sp>
        <p:nvSpPr>
          <p:cNvPr id="13" name="TextBox 12"/>
          <p:cNvSpPr txBox="1"/>
          <p:nvPr/>
        </p:nvSpPr>
        <p:spPr>
          <a:xfrm>
            <a:off x="4419600" y="2895600"/>
            <a:ext cx="381000" cy="461665"/>
          </a:xfrm>
          <a:prstGeom prst="rect">
            <a:avLst/>
          </a:prstGeom>
          <a:noFill/>
        </p:spPr>
        <p:txBody>
          <a:bodyPr wrap="square" rtlCol="0">
            <a:spAutoFit/>
          </a:bodyPr>
          <a:lstStyle/>
          <a:p>
            <a:r>
              <a:rPr lang="en-US" sz="2400" b="1" dirty="0" smtClean="0">
                <a:solidFill>
                  <a:srgbClr val="000066"/>
                </a:solidFill>
              </a:rPr>
              <a:t>+</a:t>
            </a:r>
            <a:endParaRPr lang="en-US" sz="2400" b="1" dirty="0">
              <a:solidFill>
                <a:srgbClr val="000066"/>
              </a:solidFill>
            </a:endParaRPr>
          </a:p>
        </p:txBody>
      </p:sp>
      <p:cxnSp>
        <p:nvCxnSpPr>
          <p:cNvPr id="14" name="Straight Arrow Connector 13"/>
          <p:cNvCxnSpPr/>
          <p:nvPr/>
        </p:nvCxnSpPr>
        <p:spPr bwMode="auto">
          <a:xfrm>
            <a:off x="5334000" y="2819400"/>
            <a:ext cx="228600" cy="0"/>
          </a:xfrm>
          <a:prstGeom prst="straightConnector1">
            <a:avLst/>
          </a:prstGeom>
          <a:noFill/>
          <a:ln w="28575" cap="flat" cmpd="sng" algn="ctr">
            <a:solidFill>
              <a:srgbClr val="000066"/>
            </a:solidFill>
            <a:prstDash val="solid"/>
            <a:round/>
            <a:headEnd type="none" w="med" len="med"/>
            <a:tailEnd type="arrow"/>
          </a:ln>
          <a:effectLst/>
        </p:spPr>
      </p:cxnSp>
      <p:sp>
        <p:nvSpPr>
          <p:cNvPr id="15" name="TextBox 14"/>
          <p:cNvSpPr txBox="1"/>
          <p:nvPr/>
        </p:nvSpPr>
        <p:spPr>
          <a:xfrm>
            <a:off x="1752600" y="3733800"/>
            <a:ext cx="1752600" cy="646331"/>
          </a:xfrm>
          <a:prstGeom prst="rect">
            <a:avLst/>
          </a:prstGeom>
          <a:noFill/>
        </p:spPr>
        <p:txBody>
          <a:bodyPr wrap="square" rtlCol="0">
            <a:spAutoFit/>
          </a:bodyPr>
          <a:lstStyle/>
          <a:p>
            <a:r>
              <a:rPr lang="en-US" dirty="0" smtClean="0">
                <a:solidFill>
                  <a:schemeClr val="accent4">
                    <a:lumMod val="95000"/>
                    <a:lumOff val="5000"/>
                  </a:schemeClr>
                </a:solidFill>
                <a:latin typeface="+mn-lt"/>
              </a:rPr>
              <a:t>Business Application</a:t>
            </a:r>
            <a:endParaRPr lang="en-US" dirty="0">
              <a:solidFill>
                <a:schemeClr val="accent4">
                  <a:lumMod val="95000"/>
                  <a:lumOff val="5000"/>
                </a:schemeClr>
              </a:solidFill>
              <a:latin typeface="+mn-lt"/>
            </a:endParaRPr>
          </a:p>
        </p:txBody>
      </p:sp>
      <p:sp>
        <p:nvSpPr>
          <p:cNvPr id="16" name="TextBox 15"/>
          <p:cNvSpPr txBox="1"/>
          <p:nvPr/>
        </p:nvSpPr>
        <p:spPr>
          <a:xfrm>
            <a:off x="4495800" y="3429000"/>
            <a:ext cx="990600" cy="369332"/>
          </a:xfrm>
          <a:prstGeom prst="rect">
            <a:avLst/>
          </a:prstGeom>
          <a:noFill/>
        </p:spPr>
        <p:txBody>
          <a:bodyPr wrap="square" rtlCol="0">
            <a:spAutoFit/>
          </a:bodyPr>
          <a:lstStyle/>
          <a:p>
            <a:r>
              <a:rPr lang="en-US" dirty="0" smtClean="0">
                <a:solidFill>
                  <a:schemeClr val="accent4">
                    <a:lumMod val="95000"/>
                    <a:lumOff val="5000"/>
                  </a:schemeClr>
                </a:solidFill>
                <a:latin typeface="+mn-lt"/>
              </a:rPr>
              <a:t>GIS Data</a:t>
            </a:r>
            <a:endParaRPr lang="en-US" dirty="0">
              <a:solidFill>
                <a:schemeClr val="accent4">
                  <a:lumMod val="95000"/>
                  <a:lumOff val="5000"/>
                </a:schemeClr>
              </a:solidFill>
              <a:latin typeface="+mn-lt"/>
            </a:endParaRPr>
          </a:p>
        </p:txBody>
      </p:sp>
      <p:sp>
        <p:nvSpPr>
          <p:cNvPr id="17" name="TextBox 16"/>
          <p:cNvSpPr txBox="1"/>
          <p:nvPr/>
        </p:nvSpPr>
        <p:spPr>
          <a:xfrm>
            <a:off x="6172200" y="4267200"/>
            <a:ext cx="1905000" cy="369332"/>
          </a:xfrm>
          <a:prstGeom prst="rect">
            <a:avLst/>
          </a:prstGeom>
          <a:noFill/>
        </p:spPr>
        <p:txBody>
          <a:bodyPr wrap="square" rtlCol="0">
            <a:spAutoFit/>
          </a:bodyPr>
          <a:lstStyle/>
          <a:p>
            <a:r>
              <a:rPr lang="en-US" dirty="0" smtClean="0">
                <a:solidFill>
                  <a:schemeClr val="accent4">
                    <a:lumMod val="95000"/>
                    <a:lumOff val="5000"/>
                  </a:schemeClr>
                </a:solidFill>
                <a:latin typeface="+mn-lt"/>
              </a:rPr>
              <a:t>Interactive Web Map</a:t>
            </a:r>
            <a:endParaRPr lang="en-US" dirty="0">
              <a:solidFill>
                <a:schemeClr val="accent4">
                  <a:lumMod val="95000"/>
                  <a:lumOff val="5000"/>
                </a:schemeClr>
              </a:solidFill>
              <a:latin typeface="+mn-lt"/>
            </a:endParaRPr>
          </a:p>
        </p:txBody>
      </p:sp>
      <p:sp>
        <p:nvSpPr>
          <p:cNvPr id="18" name="TextBox 17"/>
          <p:cNvSpPr txBox="1"/>
          <p:nvPr/>
        </p:nvSpPr>
        <p:spPr>
          <a:xfrm>
            <a:off x="1785257" y="5747657"/>
            <a:ext cx="6400800" cy="307777"/>
          </a:xfrm>
          <a:prstGeom prst="rect">
            <a:avLst/>
          </a:prstGeom>
          <a:noFill/>
        </p:spPr>
        <p:txBody>
          <a:bodyPr wrap="square" rtlCol="0">
            <a:spAutoFit/>
          </a:bodyPr>
          <a:lstStyle/>
          <a:p>
            <a:r>
              <a:rPr lang="en-US" dirty="0" smtClean="0">
                <a:solidFill>
                  <a:schemeClr val="accent4">
                    <a:lumMod val="95000"/>
                    <a:lumOff val="5000"/>
                  </a:schemeClr>
                </a:solidFill>
              </a:rPr>
              <a:t>Dynamic business data, GIS data is static</a:t>
            </a:r>
            <a:endParaRPr lang="en-US" dirty="0">
              <a:solidFill>
                <a:schemeClr val="accent4">
                  <a:lumMod val="95000"/>
                  <a:lumOff val="5000"/>
                </a:schemeClr>
              </a:solidFill>
            </a:endParaRPr>
          </a:p>
        </p:txBody>
      </p:sp>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CMDB – Map Interface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99853" y="1875099"/>
            <a:ext cx="7276151" cy="4287442"/>
          </a:xfrm>
          <a:prstGeom prst="rect">
            <a:avLst/>
          </a:prstGeom>
          <a:noFill/>
          <a:ln w="9525">
            <a:noFill/>
            <a:miter lim="800000"/>
            <a:headEnd/>
            <a:tailEnd/>
          </a:ln>
        </p:spPr>
      </p:pic>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Integration</a:t>
            </a:r>
            <a:endParaRPr lang="en-US" dirty="0"/>
          </a:p>
        </p:txBody>
      </p:sp>
      <p:pic>
        <p:nvPicPr>
          <p:cNvPr id="3" name="Picture 4"/>
          <p:cNvPicPr>
            <a:picLocks noChangeAspect="1" noChangeArrowheads="1"/>
          </p:cNvPicPr>
          <p:nvPr/>
        </p:nvPicPr>
        <p:blipFill>
          <a:blip r:embed="rId3" cstate="print"/>
          <a:srcRect/>
          <a:stretch>
            <a:fillRect/>
          </a:stretch>
        </p:blipFill>
        <p:spPr bwMode="auto">
          <a:xfrm>
            <a:off x="3429000" y="2362200"/>
            <a:ext cx="1165860" cy="818344"/>
          </a:xfrm>
          <a:prstGeom prst="rect">
            <a:avLst/>
          </a:prstGeom>
          <a:noFill/>
          <a:ln w="9525">
            <a:noFill/>
            <a:miter lim="800000"/>
            <a:headEnd/>
            <a:tailEnd/>
          </a:ln>
        </p:spPr>
      </p:pic>
      <p:sp>
        <p:nvSpPr>
          <p:cNvPr id="4" name="AutoShape 42"/>
          <p:cNvSpPr>
            <a:spLocks noChangeArrowheads="1"/>
          </p:cNvSpPr>
          <p:nvPr/>
        </p:nvSpPr>
        <p:spPr bwMode="auto">
          <a:xfrm>
            <a:off x="5029200" y="2362200"/>
            <a:ext cx="838200" cy="685800"/>
          </a:xfrm>
          <a:prstGeom prst="can">
            <a:avLst>
              <a:gd name="adj" fmla="val 37698"/>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sz="1600" b="1" dirty="0" smtClean="0">
                <a:solidFill>
                  <a:srgbClr val="000000"/>
                </a:solidFill>
                <a:cs typeface="Times New Roman" pitchFamily="18" charset="0"/>
              </a:rPr>
              <a:t>GIS </a:t>
            </a:r>
          </a:p>
          <a:p>
            <a:pPr algn="ctr">
              <a:lnSpc>
                <a:spcPct val="80000"/>
              </a:lnSpc>
            </a:pPr>
            <a:r>
              <a:rPr lang="en-US" sz="1600" b="1" dirty="0" smtClean="0">
                <a:solidFill>
                  <a:srgbClr val="000000"/>
                </a:solidFill>
                <a:cs typeface="Times New Roman" pitchFamily="18" charset="0"/>
              </a:rPr>
              <a:t>Database</a:t>
            </a:r>
            <a:endParaRPr lang="en-US" b="1" dirty="0">
              <a:solidFill>
                <a:srgbClr val="000000"/>
              </a:solidFill>
              <a:cs typeface="Times New Roman" pitchFamily="18" charset="0"/>
            </a:endParaRPr>
          </a:p>
        </p:txBody>
      </p:sp>
      <p:pic>
        <p:nvPicPr>
          <p:cNvPr id="106498" name="Picture 2" descr="M:\GISADMIN\Graphics\people_places\1gisuse.jpg"/>
          <p:cNvPicPr>
            <a:picLocks noChangeAspect="1" noChangeArrowheads="1"/>
          </p:cNvPicPr>
          <p:nvPr/>
        </p:nvPicPr>
        <p:blipFill>
          <a:blip r:embed="rId4" cstate="print"/>
          <a:srcRect/>
          <a:stretch>
            <a:fillRect/>
          </a:stretch>
        </p:blipFill>
        <p:spPr bwMode="auto">
          <a:xfrm>
            <a:off x="2209800" y="2362200"/>
            <a:ext cx="838200" cy="838200"/>
          </a:xfrm>
          <a:prstGeom prst="rect">
            <a:avLst/>
          </a:prstGeom>
          <a:noFill/>
        </p:spPr>
      </p:pic>
      <p:pic>
        <p:nvPicPr>
          <p:cNvPr id="6" name="Picture 2"/>
          <p:cNvPicPr>
            <a:picLocks noChangeAspect="1" noChangeArrowheads="1"/>
          </p:cNvPicPr>
          <p:nvPr/>
        </p:nvPicPr>
        <p:blipFill>
          <a:blip r:embed="rId5" cstate="print"/>
          <a:srcRect/>
          <a:stretch>
            <a:fillRect/>
          </a:stretch>
        </p:blipFill>
        <p:spPr bwMode="auto">
          <a:xfrm>
            <a:off x="6705600" y="1066800"/>
            <a:ext cx="1415722" cy="1823585"/>
          </a:xfrm>
          <a:prstGeom prst="rect">
            <a:avLst/>
          </a:prstGeom>
          <a:noFill/>
          <a:ln w="9525">
            <a:noFill/>
            <a:miter lim="800000"/>
            <a:headEnd/>
            <a:tailEnd/>
          </a:ln>
        </p:spPr>
      </p:pic>
      <p:pic>
        <p:nvPicPr>
          <p:cNvPr id="7" name="Picture 1"/>
          <p:cNvPicPr>
            <a:picLocks noChangeAspect="1" noChangeArrowheads="1"/>
          </p:cNvPicPr>
          <p:nvPr/>
        </p:nvPicPr>
        <p:blipFill>
          <a:blip r:embed="rId6" cstate="print"/>
          <a:srcRect/>
          <a:stretch>
            <a:fillRect/>
          </a:stretch>
        </p:blipFill>
        <p:spPr bwMode="auto">
          <a:xfrm>
            <a:off x="6096000" y="3581400"/>
            <a:ext cx="2448862" cy="1484896"/>
          </a:xfrm>
          <a:prstGeom prst="rect">
            <a:avLst/>
          </a:prstGeom>
          <a:noFill/>
          <a:ln w="9525">
            <a:noFill/>
            <a:miter lim="800000"/>
            <a:headEnd/>
            <a:tailEnd/>
          </a:ln>
        </p:spPr>
      </p:pic>
      <p:cxnSp>
        <p:nvCxnSpPr>
          <p:cNvPr id="9" name="Straight Arrow Connector 8"/>
          <p:cNvCxnSpPr/>
          <p:nvPr/>
        </p:nvCxnSpPr>
        <p:spPr bwMode="auto">
          <a:xfrm>
            <a:off x="3124200" y="2743200"/>
            <a:ext cx="228600" cy="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bwMode="auto">
          <a:xfrm>
            <a:off x="4648200" y="2743200"/>
            <a:ext cx="228600" cy="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bwMode="auto">
          <a:xfrm flipV="1">
            <a:off x="5943600" y="2133600"/>
            <a:ext cx="533400" cy="38100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bwMode="auto">
          <a:xfrm>
            <a:off x="6019800" y="2895600"/>
            <a:ext cx="457200" cy="60960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057400" y="3276600"/>
            <a:ext cx="1219200" cy="923330"/>
          </a:xfrm>
          <a:prstGeom prst="rect">
            <a:avLst/>
          </a:prstGeom>
          <a:noFill/>
        </p:spPr>
        <p:txBody>
          <a:bodyPr wrap="square" rtlCol="0">
            <a:spAutoFit/>
          </a:bodyPr>
          <a:lstStyle/>
          <a:p>
            <a:r>
              <a:rPr lang="en-US" dirty="0" smtClean="0">
                <a:solidFill>
                  <a:schemeClr val="accent4">
                    <a:lumMod val="95000"/>
                    <a:lumOff val="5000"/>
                  </a:schemeClr>
                </a:solidFill>
                <a:latin typeface="+mn-lt"/>
              </a:rPr>
              <a:t>Users trained in GIS</a:t>
            </a:r>
            <a:endParaRPr lang="en-US" dirty="0">
              <a:solidFill>
                <a:schemeClr val="accent4">
                  <a:lumMod val="95000"/>
                  <a:lumOff val="5000"/>
                </a:schemeClr>
              </a:solidFill>
              <a:latin typeface="+mn-lt"/>
            </a:endParaRPr>
          </a:p>
        </p:txBody>
      </p:sp>
      <p:sp>
        <p:nvSpPr>
          <p:cNvPr id="18" name="TextBox 17"/>
          <p:cNvSpPr txBox="1"/>
          <p:nvPr/>
        </p:nvSpPr>
        <p:spPr>
          <a:xfrm>
            <a:off x="3429000" y="3429000"/>
            <a:ext cx="1295400" cy="369332"/>
          </a:xfrm>
          <a:prstGeom prst="rect">
            <a:avLst/>
          </a:prstGeom>
          <a:noFill/>
        </p:spPr>
        <p:txBody>
          <a:bodyPr wrap="square" rtlCol="0">
            <a:spAutoFit/>
          </a:bodyPr>
          <a:lstStyle/>
          <a:p>
            <a:r>
              <a:rPr lang="en-US" dirty="0" smtClean="0">
                <a:solidFill>
                  <a:schemeClr val="accent4">
                    <a:lumMod val="95000"/>
                    <a:lumOff val="5000"/>
                  </a:schemeClr>
                </a:solidFill>
                <a:latin typeface="+mn-lt"/>
              </a:rPr>
              <a:t>GIS software</a:t>
            </a:r>
            <a:endParaRPr lang="en-US" dirty="0">
              <a:solidFill>
                <a:schemeClr val="accent4">
                  <a:lumMod val="95000"/>
                  <a:lumOff val="5000"/>
                </a:schemeClr>
              </a:solidFill>
              <a:latin typeface="+mn-lt"/>
            </a:endParaRPr>
          </a:p>
        </p:txBody>
      </p:sp>
      <p:sp>
        <p:nvSpPr>
          <p:cNvPr id="19" name="TextBox 18"/>
          <p:cNvSpPr txBox="1"/>
          <p:nvPr/>
        </p:nvSpPr>
        <p:spPr>
          <a:xfrm>
            <a:off x="6705600" y="2971800"/>
            <a:ext cx="1447800" cy="369332"/>
          </a:xfrm>
          <a:prstGeom prst="rect">
            <a:avLst/>
          </a:prstGeom>
          <a:noFill/>
        </p:spPr>
        <p:txBody>
          <a:bodyPr wrap="square" rtlCol="0">
            <a:spAutoFit/>
          </a:bodyPr>
          <a:lstStyle/>
          <a:p>
            <a:r>
              <a:rPr lang="en-US" dirty="0" smtClean="0">
                <a:solidFill>
                  <a:schemeClr val="accent4">
                    <a:lumMod val="95000"/>
                    <a:lumOff val="5000"/>
                  </a:schemeClr>
                </a:solidFill>
                <a:latin typeface="+mn-lt"/>
              </a:rPr>
              <a:t>Paper Map</a:t>
            </a:r>
            <a:endParaRPr lang="en-US" dirty="0">
              <a:solidFill>
                <a:schemeClr val="accent4">
                  <a:lumMod val="95000"/>
                  <a:lumOff val="5000"/>
                </a:schemeClr>
              </a:solidFill>
              <a:latin typeface="+mn-lt"/>
            </a:endParaRPr>
          </a:p>
        </p:txBody>
      </p:sp>
      <p:sp>
        <p:nvSpPr>
          <p:cNvPr id="15" name="TextBox 14"/>
          <p:cNvSpPr txBox="1"/>
          <p:nvPr/>
        </p:nvSpPr>
        <p:spPr>
          <a:xfrm>
            <a:off x="1785257" y="5747657"/>
            <a:ext cx="6400800" cy="307777"/>
          </a:xfrm>
          <a:prstGeom prst="rect">
            <a:avLst/>
          </a:prstGeom>
          <a:noFill/>
        </p:spPr>
        <p:txBody>
          <a:bodyPr wrap="square" rtlCol="0">
            <a:spAutoFit/>
          </a:bodyPr>
          <a:lstStyle/>
          <a:p>
            <a:r>
              <a:rPr lang="en-US" dirty="0" smtClean="0">
                <a:solidFill>
                  <a:schemeClr val="accent4">
                    <a:lumMod val="95000"/>
                    <a:lumOff val="5000"/>
                  </a:schemeClr>
                </a:solidFill>
              </a:rPr>
              <a:t>Dynamic GIS data</a:t>
            </a:r>
            <a:endParaRPr lang="en-US" dirty="0">
              <a:solidFill>
                <a:schemeClr val="accent4">
                  <a:lumMod val="95000"/>
                  <a:lumOff val="5000"/>
                </a:schemeClr>
              </a:solidFill>
            </a:endParaRPr>
          </a:p>
        </p:txBody>
      </p:sp>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685800" y="609600"/>
            <a:ext cx="7772400" cy="882650"/>
          </a:xfrm>
        </p:spPr>
        <p:txBody>
          <a:bodyPr/>
          <a:lstStyle/>
          <a:p>
            <a:r>
              <a:rPr lang="en-US" sz="4000" dirty="0" smtClean="0"/>
              <a:t>Streamline GIS processes</a:t>
            </a:r>
            <a:endParaRPr lang="en-US" sz="4000" dirty="0"/>
          </a:p>
        </p:txBody>
      </p:sp>
      <p:sp>
        <p:nvSpPr>
          <p:cNvPr id="503811" name="Rectangle 3"/>
          <p:cNvSpPr>
            <a:spLocks noGrp="1" noChangeArrowheads="1"/>
          </p:cNvSpPr>
          <p:nvPr>
            <p:ph type="body" sz="half" idx="2"/>
          </p:nvPr>
        </p:nvSpPr>
        <p:spPr>
          <a:xfrm>
            <a:off x="3787775" y="1489075"/>
            <a:ext cx="4784725" cy="4149725"/>
          </a:xfrm>
        </p:spPr>
        <p:txBody>
          <a:bodyPr/>
          <a:lstStyle/>
          <a:p>
            <a:r>
              <a:rPr lang="en-US" sz="3600" dirty="0" smtClean="0"/>
              <a:t>Desktop customization</a:t>
            </a:r>
          </a:p>
          <a:p>
            <a:r>
              <a:rPr lang="en-US" sz="3600" dirty="0" smtClean="0"/>
              <a:t>GUI modification</a:t>
            </a:r>
          </a:p>
          <a:p>
            <a:r>
              <a:rPr lang="en-US" sz="3600" dirty="0" smtClean="0"/>
              <a:t>Custom components in .NET or Java</a:t>
            </a:r>
          </a:p>
          <a:p>
            <a:r>
              <a:rPr lang="en-US" sz="3600" dirty="0" smtClean="0"/>
              <a:t>Python scripting</a:t>
            </a:r>
            <a:endParaRPr lang="en-US" sz="3600" dirty="0"/>
          </a:p>
        </p:txBody>
      </p:sp>
      <p:pic>
        <p:nvPicPr>
          <p:cNvPr id="503812" name="Picture 4" descr="M:\GISADMIN\Graphics\software\Engine.jpg"/>
          <p:cNvPicPr>
            <a:picLocks noChangeAspect="1" noChangeArrowheads="1"/>
          </p:cNvPicPr>
          <p:nvPr/>
        </p:nvPicPr>
        <p:blipFill>
          <a:blip r:embed="rId3" cstate="print"/>
          <a:srcRect/>
          <a:stretch>
            <a:fillRect/>
          </a:stretch>
        </p:blipFill>
        <p:spPr bwMode="auto">
          <a:xfrm>
            <a:off x="552450" y="1771650"/>
            <a:ext cx="2940050" cy="3025775"/>
          </a:xfrm>
          <a:prstGeom prst="rect">
            <a:avLst/>
          </a:prstGeom>
          <a:noFill/>
        </p:spPr>
      </p:pic>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Integration</a:t>
            </a:r>
            <a:endParaRPr lang="en-US" dirty="0"/>
          </a:p>
        </p:txBody>
      </p:sp>
      <p:pic>
        <p:nvPicPr>
          <p:cNvPr id="3" name="Picture 4"/>
          <p:cNvPicPr>
            <a:picLocks noChangeAspect="1" noChangeArrowheads="1"/>
          </p:cNvPicPr>
          <p:nvPr/>
        </p:nvPicPr>
        <p:blipFill>
          <a:blip r:embed="rId3" cstate="print"/>
          <a:srcRect/>
          <a:stretch>
            <a:fillRect/>
          </a:stretch>
        </p:blipFill>
        <p:spPr bwMode="auto">
          <a:xfrm>
            <a:off x="3429000" y="2362200"/>
            <a:ext cx="1165860" cy="818344"/>
          </a:xfrm>
          <a:prstGeom prst="rect">
            <a:avLst/>
          </a:prstGeom>
          <a:noFill/>
          <a:ln w="9525">
            <a:noFill/>
            <a:miter lim="800000"/>
            <a:headEnd/>
            <a:tailEnd/>
          </a:ln>
        </p:spPr>
      </p:pic>
      <p:sp>
        <p:nvSpPr>
          <p:cNvPr id="4" name="AutoShape 42"/>
          <p:cNvSpPr>
            <a:spLocks noChangeArrowheads="1"/>
          </p:cNvSpPr>
          <p:nvPr/>
        </p:nvSpPr>
        <p:spPr bwMode="auto">
          <a:xfrm>
            <a:off x="5029200" y="2133600"/>
            <a:ext cx="838200" cy="914400"/>
          </a:xfrm>
          <a:prstGeom prst="can">
            <a:avLst>
              <a:gd name="adj" fmla="val 37698"/>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sz="1600" b="1" dirty="0" smtClean="0">
                <a:solidFill>
                  <a:srgbClr val="000000"/>
                </a:solidFill>
                <a:cs typeface="Times New Roman" pitchFamily="18" charset="0"/>
              </a:rPr>
              <a:t>GIS </a:t>
            </a:r>
          </a:p>
          <a:p>
            <a:pPr algn="ctr">
              <a:lnSpc>
                <a:spcPct val="80000"/>
              </a:lnSpc>
            </a:pPr>
            <a:r>
              <a:rPr lang="en-US" sz="1600" b="1" dirty="0" smtClean="0">
                <a:solidFill>
                  <a:srgbClr val="000000"/>
                </a:solidFill>
                <a:cs typeface="Times New Roman" pitchFamily="18" charset="0"/>
              </a:rPr>
              <a:t>Database</a:t>
            </a:r>
            <a:endParaRPr lang="en-US" b="1" dirty="0">
              <a:solidFill>
                <a:srgbClr val="000000"/>
              </a:solidFill>
              <a:cs typeface="Times New Roman" pitchFamily="18" charset="0"/>
            </a:endParaRPr>
          </a:p>
        </p:txBody>
      </p:sp>
      <p:pic>
        <p:nvPicPr>
          <p:cNvPr id="106498" name="Picture 2" descr="M:\GISADMIN\Graphics\people_places\1gisuse.jpg"/>
          <p:cNvPicPr>
            <a:picLocks noChangeAspect="1" noChangeArrowheads="1"/>
          </p:cNvPicPr>
          <p:nvPr/>
        </p:nvPicPr>
        <p:blipFill>
          <a:blip r:embed="rId4" cstate="print"/>
          <a:srcRect/>
          <a:stretch>
            <a:fillRect/>
          </a:stretch>
        </p:blipFill>
        <p:spPr bwMode="auto">
          <a:xfrm>
            <a:off x="1905000" y="2362200"/>
            <a:ext cx="838200" cy="838200"/>
          </a:xfrm>
          <a:prstGeom prst="rect">
            <a:avLst/>
          </a:prstGeom>
          <a:noFill/>
        </p:spPr>
      </p:pic>
      <p:pic>
        <p:nvPicPr>
          <p:cNvPr id="7" name="Picture 1"/>
          <p:cNvPicPr>
            <a:picLocks noChangeAspect="1" noChangeArrowheads="1"/>
          </p:cNvPicPr>
          <p:nvPr/>
        </p:nvPicPr>
        <p:blipFill>
          <a:blip r:embed="rId5" cstate="print"/>
          <a:srcRect/>
          <a:stretch>
            <a:fillRect/>
          </a:stretch>
        </p:blipFill>
        <p:spPr bwMode="auto">
          <a:xfrm>
            <a:off x="6324600" y="3276600"/>
            <a:ext cx="2448862" cy="1484896"/>
          </a:xfrm>
          <a:prstGeom prst="rect">
            <a:avLst/>
          </a:prstGeom>
          <a:noFill/>
          <a:ln w="9525">
            <a:noFill/>
            <a:miter lim="800000"/>
            <a:headEnd/>
            <a:tailEnd/>
          </a:ln>
        </p:spPr>
      </p:pic>
      <p:cxnSp>
        <p:nvCxnSpPr>
          <p:cNvPr id="9" name="Straight Arrow Connector 8"/>
          <p:cNvCxnSpPr/>
          <p:nvPr/>
        </p:nvCxnSpPr>
        <p:spPr bwMode="auto">
          <a:xfrm>
            <a:off x="2819400" y="2743200"/>
            <a:ext cx="533400" cy="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bwMode="auto">
          <a:xfrm>
            <a:off x="4648200" y="2743200"/>
            <a:ext cx="228600" cy="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bwMode="auto">
          <a:xfrm flipV="1">
            <a:off x="6019800" y="2133600"/>
            <a:ext cx="838200" cy="45720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bwMode="auto">
          <a:xfrm>
            <a:off x="6019800" y="2895600"/>
            <a:ext cx="457200" cy="30480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828800" y="3276600"/>
            <a:ext cx="1219200" cy="923330"/>
          </a:xfrm>
          <a:prstGeom prst="rect">
            <a:avLst/>
          </a:prstGeom>
          <a:noFill/>
        </p:spPr>
        <p:txBody>
          <a:bodyPr wrap="square" rtlCol="0">
            <a:spAutoFit/>
          </a:bodyPr>
          <a:lstStyle/>
          <a:p>
            <a:r>
              <a:rPr lang="en-US" dirty="0" smtClean="0">
                <a:solidFill>
                  <a:schemeClr val="accent4">
                    <a:lumMod val="95000"/>
                    <a:lumOff val="5000"/>
                  </a:schemeClr>
                </a:solidFill>
                <a:latin typeface="+mn-lt"/>
              </a:rPr>
              <a:t>Users trained in GIS</a:t>
            </a:r>
            <a:endParaRPr lang="en-US" dirty="0">
              <a:solidFill>
                <a:schemeClr val="accent4">
                  <a:lumMod val="95000"/>
                  <a:lumOff val="5000"/>
                </a:schemeClr>
              </a:solidFill>
              <a:latin typeface="+mn-lt"/>
            </a:endParaRPr>
          </a:p>
        </p:txBody>
      </p:sp>
      <p:sp>
        <p:nvSpPr>
          <p:cNvPr id="18" name="TextBox 17"/>
          <p:cNvSpPr txBox="1"/>
          <p:nvPr/>
        </p:nvSpPr>
        <p:spPr>
          <a:xfrm>
            <a:off x="3429000" y="3429000"/>
            <a:ext cx="1295400" cy="646331"/>
          </a:xfrm>
          <a:prstGeom prst="rect">
            <a:avLst/>
          </a:prstGeom>
          <a:noFill/>
        </p:spPr>
        <p:txBody>
          <a:bodyPr wrap="square" rtlCol="0">
            <a:spAutoFit/>
          </a:bodyPr>
          <a:lstStyle/>
          <a:p>
            <a:r>
              <a:rPr lang="en-US" dirty="0" smtClean="0">
                <a:solidFill>
                  <a:schemeClr val="accent4">
                    <a:lumMod val="95000"/>
                    <a:lumOff val="5000"/>
                  </a:schemeClr>
                </a:solidFill>
                <a:latin typeface="+mn-lt"/>
              </a:rPr>
              <a:t>GIS software editing</a:t>
            </a:r>
            <a:endParaRPr lang="en-US" dirty="0">
              <a:solidFill>
                <a:schemeClr val="accent4">
                  <a:lumMod val="95000"/>
                  <a:lumOff val="5000"/>
                </a:schemeClr>
              </a:solidFill>
              <a:latin typeface="+mn-lt"/>
            </a:endParaRPr>
          </a:p>
        </p:txBody>
      </p:sp>
      <p:sp>
        <p:nvSpPr>
          <p:cNvPr id="20" name="AutoShape 42"/>
          <p:cNvSpPr>
            <a:spLocks noChangeArrowheads="1"/>
          </p:cNvSpPr>
          <p:nvPr/>
        </p:nvSpPr>
        <p:spPr bwMode="auto">
          <a:xfrm>
            <a:off x="5029200" y="3810000"/>
            <a:ext cx="838200" cy="914400"/>
          </a:xfrm>
          <a:prstGeom prst="can">
            <a:avLst>
              <a:gd name="adj" fmla="val 37698"/>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sz="1600" b="1" dirty="0" smtClean="0">
                <a:solidFill>
                  <a:srgbClr val="000000"/>
                </a:solidFill>
                <a:cs typeface="Times New Roman" pitchFamily="18" charset="0"/>
              </a:rPr>
              <a:t>Business</a:t>
            </a:r>
          </a:p>
          <a:p>
            <a:pPr algn="ctr">
              <a:lnSpc>
                <a:spcPct val="80000"/>
              </a:lnSpc>
            </a:pPr>
            <a:r>
              <a:rPr lang="en-US" sz="1600" b="1" dirty="0" smtClean="0">
                <a:solidFill>
                  <a:srgbClr val="000000"/>
                </a:solidFill>
                <a:cs typeface="Times New Roman" pitchFamily="18" charset="0"/>
              </a:rPr>
              <a:t>Database</a:t>
            </a:r>
            <a:endParaRPr lang="en-US" b="1" dirty="0">
              <a:solidFill>
                <a:srgbClr val="000000"/>
              </a:solidFill>
              <a:cs typeface="Times New Roman" pitchFamily="18" charset="0"/>
            </a:endParaRPr>
          </a:p>
        </p:txBody>
      </p:sp>
      <p:pic>
        <p:nvPicPr>
          <p:cNvPr id="21" name="Picture 3"/>
          <p:cNvPicPr>
            <a:picLocks noChangeAspect="1" noChangeArrowheads="1"/>
          </p:cNvPicPr>
          <p:nvPr/>
        </p:nvPicPr>
        <p:blipFill>
          <a:blip r:embed="rId6" cstate="print"/>
          <a:srcRect/>
          <a:stretch>
            <a:fillRect/>
          </a:stretch>
        </p:blipFill>
        <p:spPr bwMode="auto">
          <a:xfrm>
            <a:off x="3276600" y="4495800"/>
            <a:ext cx="1235622" cy="1257300"/>
          </a:xfrm>
          <a:prstGeom prst="rect">
            <a:avLst/>
          </a:prstGeom>
          <a:noFill/>
          <a:ln w="9525">
            <a:noFill/>
            <a:miter lim="800000"/>
            <a:headEnd/>
            <a:tailEnd/>
          </a:ln>
        </p:spPr>
      </p:pic>
      <p:cxnSp>
        <p:nvCxnSpPr>
          <p:cNvPr id="22" name="Straight Arrow Connector 21"/>
          <p:cNvCxnSpPr/>
          <p:nvPr/>
        </p:nvCxnSpPr>
        <p:spPr bwMode="auto">
          <a:xfrm flipV="1">
            <a:off x="4648200" y="4648200"/>
            <a:ext cx="457200" cy="45720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4" idx="3"/>
            <a:endCxn id="20" idx="1"/>
          </p:cNvCxnSpPr>
          <p:nvPr/>
        </p:nvCxnSpPr>
        <p:spPr bwMode="auto">
          <a:xfrm>
            <a:off x="5448300" y="3048000"/>
            <a:ext cx="0" cy="762000"/>
          </a:xfrm>
          <a:prstGeom prst="straightConnector1">
            <a:avLst/>
          </a:prstGeom>
          <a:ln w="28575">
            <a:solidFill>
              <a:srgbClr val="000066"/>
            </a:solidFill>
            <a:headEnd type="arrow"/>
            <a:tailEnd type="arrow"/>
          </a:ln>
        </p:spPr>
        <p:style>
          <a:lnRef idx="1">
            <a:schemeClr val="dk1"/>
          </a:lnRef>
          <a:fillRef idx="0">
            <a:schemeClr val="dk1"/>
          </a:fillRef>
          <a:effectRef idx="0">
            <a:schemeClr val="dk1"/>
          </a:effectRef>
          <a:fontRef idx="minor">
            <a:schemeClr val="tx1"/>
          </a:fontRef>
        </p:style>
      </p:cxnSp>
      <p:grpSp>
        <p:nvGrpSpPr>
          <p:cNvPr id="5" name="Group 27"/>
          <p:cNvGrpSpPr/>
          <p:nvPr/>
        </p:nvGrpSpPr>
        <p:grpSpPr>
          <a:xfrm>
            <a:off x="6858000" y="1752600"/>
            <a:ext cx="1371600" cy="1219200"/>
            <a:chOff x="3520100" y="2455588"/>
            <a:chExt cx="792556" cy="621937"/>
          </a:xfrm>
        </p:grpSpPr>
        <p:pic>
          <p:nvPicPr>
            <p:cNvPr id="29" name="Picture 94"/>
            <p:cNvPicPr>
              <a:picLocks noChangeAspect="1" noChangeArrowheads="1"/>
            </p:cNvPicPr>
            <p:nvPr/>
          </p:nvPicPr>
          <p:blipFill>
            <a:blip r:embed="rId7" cstate="print"/>
            <a:srcRect/>
            <a:stretch>
              <a:fillRect/>
            </a:stretch>
          </p:blipFill>
          <p:spPr bwMode="auto">
            <a:xfrm>
              <a:off x="3520100" y="2455588"/>
              <a:ext cx="792556" cy="621937"/>
            </a:xfrm>
            <a:prstGeom prst="rect">
              <a:avLst/>
            </a:prstGeom>
            <a:noFill/>
            <a:ln w="9525">
              <a:noFill/>
              <a:miter lim="800000"/>
              <a:headEnd/>
              <a:tailEnd/>
            </a:ln>
          </p:spPr>
        </p:pic>
        <p:pic>
          <p:nvPicPr>
            <p:cNvPr id="30" name="Picture 3"/>
            <p:cNvPicPr>
              <a:picLocks noChangeAspect="1" noChangeArrowheads="1"/>
            </p:cNvPicPr>
            <p:nvPr/>
          </p:nvPicPr>
          <p:blipFill>
            <a:blip r:embed="rId8" cstate="print"/>
            <a:srcRect/>
            <a:stretch>
              <a:fillRect/>
            </a:stretch>
          </p:blipFill>
          <p:spPr bwMode="auto">
            <a:xfrm rot="21242075">
              <a:off x="3596299" y="2531787"/>
              <a:ext cx="346635" cy="304800"/>
            </a:xfrm>
            <a:prstGeom prst="rect">
              <a:avLst/>
            </a:prstGeom>
            <a:noFill/>
            <a:ln w="9525">
              <a:noFill/>
              <a:miter lim="800000"/>
              <a:headEnd/>
              <a:tailEnd/>
            </a:ln>
          </p:spPr>
        </p:pic>
      </p:grpSp>
      <p:cxnSp>
        <p:nvCxnSpPr>
          <p:cNvPr id="34" name="Straight Arrow Connector 33"/>
          <p:cNvCxnSpPr/>
          <p:nvPr/>
        </p:nvCxnSpPr>
        <p:spPr bwMode="auto">
          <a:xfrm flipV="1">
            <a:off x="5715000" y="3657600"/>
            <a:ext cx="914400" cy="152400"/>
          </a:xfrm>
          <a:prstGeom prst="straightConnector1">
            <a:avLst/>
          </a:prstGeom>
          <a:ln w="28575">
            <a:solidFill>
              <a:srgbClr val="000066"/>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807028" y="6008914"/>
            <a:ext cx="6400800" cy="307777"/>
          </a:xfrm>
          <a:prstGeom prst="rect">
            <a:avLst/>
          </a:prstGeom>
          <a:noFill/>
        </p:spPr>
        <p:txBody>
          <a:bodyPr wrap="square" rtlCol="0">
            <a:spAutoFit/>
          </a:bodyPr>
          <a:lstStyle/>
          <a:p>
            <a:r>
              <a:rPr lang="en-US" dirty="0" smtClean="0">
                <a:solidFill>
                  <a:schemeClr val="accent4">
                    <a:lumMod val="95000"/>
                    <a:lumOff val="5000"/>
                  </a:schemeClr>
                </a:solidFill>
              </a:rPr>
              <a:t>Dynamic GIS and dynamic business data – designed to fully integrate</a:t>
            </a:r>
            <a:endParaRPr lang="en-US" dirty="0">
              <a:solidFill>
                <a:schemeClr val="accent4">
                  <a:lumMod val="95000"/>
                  <a:lumOff val="5000"/>
                </a:schemeClr>
              </a:solidFill>
            </a:endParaRP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p:cNvPicPr>
            <a:picLocks noChangeAspect="1" noChangeArrowheads="1"/>
          </p:cNvPicPr>
          <p:nvPr/>
        </p:nvPicPr>
        <p:blipFill>
          <a:blip r:embed="rId3" cstate="print"/>
          <a:srcRect/>
          <a:stretch>
            <a:fillRect/>
          </a:stretch>
        </p:blipFill>
        <p:spPr bwMode="auto">
          <a:xfrm>
            <a:off x="3378200" y="2743201"/>
            <a:ext cx="3409951" cy="2333625"/>
          </a:xfrm>
          <a:prstGeom prst="rect">
            <a:avLst/>
          </a:prstGeom>
          <a:noFill/>
          <a:ln w="9525">
            <a:noFill/>
            <a:miter lim="800000"/>
            <a:headEnd/>
            <a:tailEnd/>
          </a:ln>
        </p:spPr>
      </p:pic>
      <p:sp>
        <p:nvSpPr>
          <p:cNvPr id="5124" name="Text Box 16"/>
          <p:cNvSpPr txBox="1">
            <a:spLocks noChangeArrowheads="1"/>
          </p:cNvSpPr>
          <p:nvPr/>
        </p:nvSpPr>
        <p:spPr bwMode="auto">
          <a:xfrm>
            <a:off x="228600" y="1143000"/>
            <a:ext cx="2971800" cy="3200400"/>
          </a:xfrm>
          <a:prstGeom prst="rect">
            <a:avLst/>
          </a:prstGeom>
          <a:solidFill>
            <a:srgbClr val="F9F7AD"/>
          </a:solidFill>
          <a:ln w="9525">
            <a:noFill/>
            <a:miter lim="800000"/>
            <a:headEnd/>
            <a:tailEnd/>
          </a:ln>
          <a:effectLst>
            <a:outerShdw blurRad="44450" dist="27940" dir="5400000" algn="ctr">
              <a:srgbClr val="F4F16E">
                <a:alpha val="32000"/>
              </a:srgbClr>
            </a:outerShdw>
          </a:effectLst>
          <a:scene3d>
            <a:camera prst="orthographicFront"/>
            <a:lightRig rig="threePt" dir="t"/>
          </a:scene3d>
          <a:sp3d extrusionH="76200" contourW="12700">
            <a:bevelT h="114300"/>
            <a:bevelB w="38100"/>
            <a:extrusionClr>
              <a:srgbClr val="F4F16E"/>
            </a:extrusionClr>
            <a:contourClr>
              <a:srgbClr val="F4F16E"/>
            </a:contourClr>
          </a:sp3d>
        </p:spPr>
        <p:txBody>
          <a:bodyPr lIns="82058" tIns="41029" rIns="82058" bIns="41029"/>
          <a:lstStyle/>
          <a:p>
            <a:pPr>
              <a:spcBef>
                <a:spcPct val="50000"/>
              </a:spcBef>
              <a:defRPr/>
            </a:pPr>
            <a:r>
              <a:rPr lang="en-US" sz="2500" b="1" u="sng" dirty="0">
                <a:solidFill>
                  <a:schemeClr val="tx1"/>
                </a:solidFill>
                <a:latin typeface="Albertus MT Lt"/>
              </a:rPr>
              <a:t>G</a:t>
            </a:r>
            <a:r>
              <a:rPr lang="en-US" sz="2500" b="1" dirty="0">
                <a:solidFill>
                  <a:schemeClr val="tx1"/>
                </a:solidFill>
                <a:latin typeface="Albertus MT Lt"/>
              </a:rPr>
              <a:t>eographic </a:t>
            </a:r>
            <a:r>
              <a:rPr lang="en-US" sz="2500" b="1" u="sng" dirty="0">
                <a:solidFill>
                  <a:schemeClr val="tx1"/>
                </a:solidFill>
                <a:latin typeface="Albertus MT Lt"/>
              </a:rPr>
              <a:t>I</a:t>
            </a:r>
            <a:r>
              <a:rPr lang="en-US" sz="2500" b="1" dirty="0">
                <a:solidFill>
                  <a:schemeClr val="tx1"/>
                </a:solidFill>
                <a:latin typeface="Albertus MT Lt"/>
              </a:rPr>
              <a:t>nformation </a:t>
            </a:r>
            <a:r>
              <a:rPr lang="en-US" sz="2500" b="1" u="sng" dirty="0">
                <a:solidFill>
                  <a:schemeClr val="tx1"/>
                </a:solidFill>
                <a:latin typeface="Albertus MT Lt"/>
              </a:rPr>
              <a:t>S</a:t>
            </a:r>
            <a:r>
              <a:rPr lang="en-US" sz="2500" b="1" dirty="0">
                <a:solidFill>
                  <a:schemeClr val="tx1"/>
                </a:solidFill>
                <a:latin typeface="Albertus MT Lt"/>
              </a:rPr>
              <a:t>ystem</a:t>
            </a:r>
          </a:p>
          <a:p>
            <a:pPr>
              <a:spcBef>
                <a:spcPct val="50000"/>
              </a:spcBef>
              <a:defRPr/>
            </a:pPr>
            <a:r>
              <a:rPr lang="en-US" dirty="0">
                <a:solidFill>
                  <a:schemeClr val="tx1"/>
                </a:solidFill>
                <a:latin typeface="Albertus MT Lt"/>
              </a:rPr>
              <a:t>GIS specializes in combining data from multiple sources and displaying that data in a geographic context.</a:t>
            </a:r>
          </a:p>
          <a:p>
            <a:pPr>
              <a:spcBef>
                <a:spcPct val="50000"/>
              </a:spcBef>
              <a:defRPr/>
            </a:pPr>
            <a:endParaRPr lang="en-US" dirty="0">
              <a:solidFill>
                <a:schemeClr val="tx1"/>
              </a:solidFill>
            </a:endParaRPr>
          </a:p>
        </p:txBody>
      </p:sp>
      <p:sp>
        <p:nvSpPr>
          <p:cNvPr id="6150" name="Text Box 18"/>
          <p:cNvSpPr txBox="1">
            <a:spLocks noChangeArrowheads="1"/>
          </p:cNvSpPr>
          <p:nvPr/>
        </p:nvSpPr>
        <p:spPr bwMode="auto">
          <a:xfrm>
            <a:off x="304800" y="6179057"/>
            <a:ext cx="2667000" cy="359858"/>
          </a:xfrm>
          <a:prstGeom prst="rect">
            <a:avLst/>
          </a:prstGeom>
          <a:noFill/>
          <a:ln w="9525">
            <a:noFill/>
            <a:miter lim="800000"/>
            <a:headEnd/>
            <a:tailEnd/>
          </a:ln>
        </p:spPr>
        <p:txBody>
          <a:bodyPr lIns="82058" tIns="41029" rIns="82058" bIns="41029" anchor="b">
            <a:spAutoFit/>
          </a:bodyPr>
          <a:lstStyle/>
          <a:p>
            <a:pPr algn="ctr">
              <a:spcBef>
                <a:spcPct val="50000"/>
              </a:spcBef>
            </a:pPr>
            <a:r>
              <a:rPr lang="en-US" b="1">
                <a:solidFill>
                  <a:srgbClr val="463C42"/>
                </a:solidFill>
                <a:latin typeface="Arial" charset="0"/>
              </a:rPr>
              <a:t>Aerial photography</a:t>
            </a:r>
          </a:p>
        </p:txBody>
      </p:sp>
      <p:sp>
        <p:nvSpPr>
          <p:cNvPr id="6151" name="Text Box 20"/>
          <p:cNvSpPr txBox="1">
            <a:spLocks noChangeArrowheads="1"/>
          </p:cNvSpPr>
          <p:nvPr/>
        </p:nvSpPr>
        <p:spPr bwMode="auto">
          <a:xfrm>
            <a:off x="6858000" y="6324600"/>
            <a:ext cx="1981200" cy="359858"/>
          </a:xfrm>
          <a:prstGeom prst="rect">
            <a:avLst/>
          </a:prstGeom>
          <a:noFill/>
          <a:ln w="9525">
            <a:noFill/>
            <a:miter lim="800000"/>
            <a:headEnd/>
            <a:tailEnd/>
          </a:ln>
        </p:spPr>
        <p:txBody>
          <a:bodyPr wrap="square" lIns="82058" tIns="41029" rIns="82058" bIns="41029" anchor="b">
            <a:spAutoFit/>
          </a:bodyPr>
          <a:lstStyle/>
          <a:p>
            <a:pPr algn="ctr">
              <a:spcBef>
                <a:spcPct val="50000"/>
              </a:spcBef>
            </a:pPr>
            <a:r>
              <a:rPr lang="en-US" b="1" dirty="0">
                <a:solidFill>
                  <a:schemeClr val="bg2"/>
                </a:solidFill>
                <a:latin typeface="Arial" charset="0"/>
              </a:rPr>
              <a:t>Geographic files</a:t>
            </a:r>
          </a:p>
        </p:txBody>
      </p:sp>
      <p:sp>
        <p:nvSpPr>
          <p:cNvPr id="6152" name="Text Box 23"/>
          <p:cNvSpPr txBox="1">
            <a:spLocks noChangeArrowheads="1"/>
          </p:cNvSpPr>
          <p:nvPr/>
        </p:nvSpPr>
        <p:spPr bwMode="auto">
          <a:xfrm>
            <a:off x="3505200" y="5666601"/>
            <a:ext cx="1492251" cy="636857"/>
          </a:xfrm>
          <a:prstGeom prst="rect">
            <a:avLst/>
          </a:prstGeom>
          <a:noFill/>
          <a:ln w="9525">
            <a:noFill/>
            <a:miter lim="800000"/>
            <a:headEnd/>
            <a:tailEnd/>
          </a:ln>
        </p:spPr>
        <p:txBody>
          <a:bodyPr lIns="82058" tIns="41029" rIns="82058" bIns="41029" anchor="b">
            <a:spAutoFit/>
          </a:bodyPr>
          <a:lstStyle/>
          <a:p>
            <a:r>
              <a:rPr lang="en-US" b="1" dirty="0" smtClean="0">
                <a:solidFill>
                  <a:schemeClr val="bg2"/>
                </a:solidFill>
                <a:latin typeface="Arial" charset="0"/>
              </a:rPr>
              <a:t>Field Collection</a:t>
            </a:r>
            <a:endParaRPr lang="en-US" b="1" dirty="0">
              <a:solidFill>
                <a:schemeClr val="bg2"/>
              </a:solidFill>
              <a:latin typeface="Arial" charset="0"/>
            </a:endParaRPr>
          </a:p>
        </p:txBody>
      </p:sp>
      <p:sp>
        <p:nvSpPr>
          <p:cNvPr id="6153" name="Rectangle 25"/>
          <p:cNvSpPr>
            <a:spLocks noGrp="1" noChangeArrowheads="1"/>
          </p:cNvSpPr>
          <p:nvPr>
            <p:ph type="title" idx="4294967295"/>
          </p:nvPr>
        </p:nvSpPr>
        <p:spPr>
          <a:xfrm>
            <a:off x="1447800" y="0"/>
            <a:ext cx="3733800" cy="971550"/>
          </a:xfrm>
        </p:spPr>
        <p:txBody>
          <a:bodyPr/>
          <a:lstStyle/>
          <a:p>
            <a:pPr eaLnBrk="1" hangingPunct="1"/>
            <a:r>
              <a:rPr lang="en-US" sz="3900" dirty="0" smtClean="0">
                <a:solidFill>
                  <a:srgbClr val="38387E"/>
                </a:solidFill>
              </a:rPr>
              <a:t>What is GIS?</a:t>
            </a:r>
          </a:p>
        </p:txBody>
      </p:sp>
      <p:pic>
        <p:nvPicPr>
          <p:cNvPr id="6154" name="Picture 27" descr="M:\GISADMIN\presentations\graphics\rivertable.bmp"/>
          <p:cNvPicPr>
            <a:picLocks noChangeAspect="1" noChangeArrowheads="1"/>
          </p:cNvPicPr>
          <p:nvPr/>
        </p:nvPicPr>
        <p:blipFill>
          <a:blip r:embed="rId4" cstate="print"/>
          <a:srcRect/>
          <a:stretch>
            <a:fillRect/>
          </a:stretch>
        </p:blipFill>
        <p:spPr bwMode="auto">
          <a:xfrm>
            <a:off x="5486400" y="609600"/>
            <a:ext cx="2895599" cy="1591264"/>
          </a:xfrm>
          <a:prstGeom prst="rect">
            <a:avLst/>
          </a:prstGeom>
          <a:noFill/>
          <a:ln w="9525">
            <a:noFill/>
            <a:miter lim="800000"/>
            <a:headEnd/>
            <a:tailEnd/>
          </a:ln>
        </p:spPr>
      </p:pic>
      <p:sp>
        <p:nvSpPr>
          <p:cNvPr id="6155" name="Line 30"/>
          <p:cNvSpPr>
            <a:spLocks noChangeShapeType="1"/>
          </p:cNvSpPr>
          <p:nvPr/>
        </p:nvSpPr>
        <p:spPr bwMode="auto">
          <a:xfrm flipH="1" flipV="1">
            <a:off x="6324600" y="4114800"/>
            <a:ext cx="762000" cy="381000"/>
          </a:xfrm>
          <a:prstGeom prst="line">
            <a:avLst/>
          </a:prstGeom>
          <a:noFill/>
          <a:ln w="38100">
            <a:solidFill>
              <a:srgbClr val="CC0000"/>
            </a:solidFill>
            <a:round/>
            <a:headEnd/>
            <a:tailEnd type="triangle" w="med" len="med"/>
          </a:ln>
        </p:spPr>
        <p:txBody>
          <a:bodyPr lIns="82058" tIns="41029" rIns="82058" bIns="41029"/>
          <a:lstStyle/>
          <a:p>
            <a:endParaRPr lang="en-US"/>
          </a:p>
        </p:txBody>
      </p:sp>
      <p:sp>
        <p:nvSpPr>
          <p:cNvPr id="6156" name="Line 35"/>
          <p:cNvSpPr>
            <a:spLocks noChangeShapeType="1"/>
          </p:cNvSpPr>
          <p:nvPr/>
        </p:nvSpPr>
        <p:spPr bwMode="auto">
          <a:xfrm flipH="1" flipV="1">
            <a:off x="4419600" y="5181600"/>
            <a:ext cx="304800" cy="381000"/>
          </a:xfrm>
          <a:prstGeom prst="line">
            <a:avLst/>
          </a:prstGeom>
          <a:noFill/>
          <a:ln w="38100">
            <a:solidFill>
              <a:srgbClr val="CC0000"/>
            </a:solidFill>
            <a:round/>
            <a:headEnd/>
            <a:tailEnd type="triangle" w="med" len="med"/>
          </a:ln>
        </p:spPr>
        <p:txBody>
          <a:bodyPr lIns="82058" tIns="41029" rIns="82058" bIns="41029"/>
          <a:lstStyle/>
          <a:p>
            <a:endParaRPr lang="en-US"/>
          </a:p>
        </p:txBody>
      </p:sp>
      <p:pic>
        <p:nvPicPr>
          <p:cNvPr id="6157" name="Picture 39" descr="M:\GISADMIN\Training\Graphics\ArcCatalog\lyr_road.jpg"/>
          <p:cNvPicPr>
            <a:picLocks noChangeAspect="1" noChangeArrowheads="1"/>
          </p:cNvPicPr>
          <p:nvPr/>
        </p:nvPicPr>
        <p:blipFill>
          <a:blip r:embed="rId5" cstate="print"/>
          <a:srcRect l="11823" r="14285"/>
          <a:stretch>
            <a:fillRect/>
          </a:stretch>
        </p:blipFill>
        <p:spPr bwMode="auto">
          <a:xfrm>
            <a:off x="6858000" y="4648200"/>
            <a:ext cx="1905000" cy="1651001"/>
          </a:xfrm>
          <a:prstGeom prst="rect">
            <a:avLst/>
          </a:prstGeom>
          <a:noFill/>
          <a:ln w="9525">
            <a:noFill/>
            <a:miter lim="800000"/>
            <a:headEnd/>
            <a:tailEnd/>
          </a:ln>
        </p:spPr>
      </p:pic>
      <p:sp>
        <p:nvSpPr>
          <p:cNvPr id="6158" name="Line 32"/>
          <p:cNvSpPr>
            <a:spLocks noChangeShapeType="1"/>
          </p:cNvSpPr>
          <p:nvPr/>
        </p:nvSpPr>
        <p:spPr bwMode="auto">
          <a:xfrm flipV="1">
            <a:off x="2895600" y="4419600"/>
            <a:ext cx="685800" cy="609600"/>
          </a:xfrm>
          <a:prstGeom prst="line">
            <a:avLst/>
          </a:prstGeom>
          <a:noFill/>
          <a:ln w="38100">
            <a:solidFill>
              <a:srgbClr val="CC0000"/>
            </a:solidFill>
            <a:round/>
            <a:headEnd/>
            <a:tailEnd type="triangle" w="med" len="med"/>
          </a:ln>
        </p:spPr>
        <p:txBody>
          <a:bodyPr lIns="82058" tIns="41029" rIns="82058" bIns="41029"/>
          <a:lstStyle/>
          <a:p>
            <a:endParaRPr lang="en-US"/>
          </a:p>
        </p:txBody>
      </p:sp>
      <p:sp>
        <p:nvSpPr>
          <p:cNvPr id="6159" name="Line 28"/>
          <p:cNvSpPr>
            <a:spLocks noChangeShapeType="1"/>
          </p:cNvSpPr>
          <p:nvPr/>
        </p:nvSpPr>
        <p:spPr bwMode="auto">
          <a:xfrm flipH="1">
            <a:off x="6858000" y="2286000"/>
            <a:ext cx="533400" cy="609600"/>
          </a:xfrm>
          <a:prstGeom prst="line">
            <a:avLst/>
          </a:prstGeom>
          <a:noFill/>
          <a:ln w="38100">
            <a:solidFill>
              <a:srgbClr val="CC0000"/>
            </a:solidFill>
            <a:round/>
            <a:headEnd/>
            <a:tailEnd type="triangle" w="med" len="med"/>
          </a:ln>
        </p:spPr>
        <p:txBody>
          <a:bodyPr lIns="82058" tIns="41029" rIns="82058" bIns="41029"/>
          <a:lstStyle/>
          <a:p>
            <a:endParaRPr lang="en-US"/>
          </a:p>
        </p:txBody>
      </p:sp>
      <p:sp>
        <p:nvSpPr>
          <p:cNvPr id="6160" name="Text Box 19"/>
          <p:cNvSpPr txBox="1">
            <a:spLocks noChangeArrowheads="1"/>
          </p:cNvSpPr>
          <p:nvPr/>
        </p:nvSpPr>
        <p:spPr bwMode="auto">
          <a:xfrm>
            <a:off x="4495800" y="2362200"/>
            <a:ext cx="2743200" cy="359858"/>
          </a:xfrm>
          <a:prstGeom prst="rect">
            <a:avLst/>
          </a:prstGeom>
          <a:noFill/>
          <a:ln w="9525">
            <a:noFill/>
            <a:miter lim="800000"/>
            <a:headEnd/>
            <a:tailEnd/>
          </a:ln>
        </p:spPr>
        <p:txBody>
          <a:bodyPr lIns="82058" tIns="41029" rIns="82058" bIns="41029" anchor="b">
            <a:spAutoFit/>
          </a:bodyPr>
          <a:lstStyle/>
          <a:p>
            <a:pPr>
              <a:spcBef>
                <a:spcPct val="50000"/>
              </a:spcBef>
            </a:pPr>
            <a:r>
              <a:rPr lang="en-US" b="1" dirty="0">
                <a:solidFill>
                  <a:schemeClr val="bg2"/>
                </a:solidFill>
                <a:latin typeface="Arial" charset="0"/>
              </a:rPr>
              <a:t>Tables and databases</a:t>
            </a:r>
          </a:p>
        </p:txBody>
      </p:sp>
      <p:pic>
        <p:nvPicPr>
          <p:cNvPr id="6161" name="Picture 18"/>
          <p:cNvPicPr>
            <a:picLocks noChangeAspect="1" noChangeArrowheads="1"/>
          </p:cNvPicPr>
          <p:nvPr/>
        </p:nvPicPr>
        <p:blipFill>
          <a:blip r:embed="rId6" cstate="print"/>
          <a:srcRect l="13824" t="6496" b="26184"/>
          <a:stretch>
            <a:fillRect/>
          </a:stretch>
        </p:blipFill>
        <p:spPr bwMode="auto">
          <a:xfrm>
            <a:off x="533400" y="4572001"/>
            <a:ext cx="2286000" cy="1579563"/>
          </a:xfrm>
          <a:prstGeom prst="rect">
            <a:avLst/>
          </a:prstGeom>
          <a:noFill/>
          <a:ln w="9525">
            <a:noFill/>
            <a:miter lim="800000"/>
            <a:headEnd/>
            <a:tailEnd/>
          </a:ln>
        </p:spPr>
      </p:pic>
      <p:pic>
        <p:nvPicPr>
          <p:cNvPr id="17" name="Picture 57"/>
          <p:cNvPicPr>
            <a:picLocks noChangeAspect="1" noChangeArrowheads="1"/>
          </p:cNvPicPr>
          <p:nvPr/>
        </p:nvPicPr>
        <p:blipFill>
          <a:blip r:embed="rId7" cstate="print"/>
          <a:srcRect/>
          <a:stretch>
            <a:fillRect/>
          </a:stretch>
        </p:blipFill>
        <p:spPr bwMode="auto">
          <a:xfrm>
            <a:off x="7440611" y="3032374"/>
            <a:ext cx="1000245" cy="757238"/>
          </a:xfrm>
          <a:prstGeom prst="rect">
            <a:avLst/>
          </a:prstGeom>
          <a:noFill/>
          <a:ln w="9525">
            <a:noFill/>
            <a:miter lim="800000"/>
            <a:headEnd/>
            <a:tailEnd/>
          </a:ln>
        </p:spPr>
      </p:pic>
      <p:sp>
        <p:nvSpPr>
          <p:cNvPr id="18" name="Text Box 58"/>
          <p:cNvSpPr txBox="1">
            <a:spLocks noChangeArrowheads="1"/>
          </p:cNvSpPr>
          <p:nvPr/>
        </p:nvSpPr>
        <p:spPr bwMode="auto">
          <a:xfrm>
            <a:off x="7239000" y="3048000"/>
            <a:ext cx="1356824" cy="437043"/>
          </a:xfrm>
          <a:prstGeom prst="rect">
            <a:avLst/>
          </a:prstGeom>
          <a:noFill/>
          <a:ln w="9525">
            <a:noFill/>
            <a:miter lim="800000"/>
            <a:headEnd/>
            <a:tailEnd/>
          </a:ln>
        </p:spPr>
        <p:txBody>
          <a:bodyPr wrap="square" anchor="ctr">
            <a:spAutoFit/>
          </a:bodyPr>
          <a:lstStyle/>
          <a:p>
            <a:pPr algn="ctr">
              <a:lnSpc>
                <a:spcPct val="80000"/>
              </a:lnSpc>
            </a:pPr>
            <a:endParaRPr lang="en-US" sz="1400" b="1" dirty="0">
              <a:solidFill>
                <a:srgbClr val="000000"/>
              </a:solidFill>
              <a:cs typeface="Times New Roman" pitchFamily="18" charset="0"/>
            </a:endParaRPr>
          </a:p>
          <a:p>
            <a:pPr algn="ctr">
              <a:lnSpc>
                <a:spcPct val="80000"/>
              </a:lnSpc>
            </a:pPr>
            <a:r>
              <a:rPr lang="en-US" sz="1400" b="1" dirty="0" smtClean="0">
                <a:solidFill>
                  <a:srgbClr val="000000"/>
                </a:solidFill>
                <a:cs typeface="Times New Roman" pitchFamily="18" charset="0"/>
              </a:rPr>
              <a:t>Data Feeds</a:t>
            </a:r>
            <a:endParaRPr lang="en-US" sz="1400" b="1" dirty="0">
              <a:solidFill>
                <a:srgbClr val="000000"/>
              </a:solidFill>
              <a:cs typeface="Times New Roman" pitchFamily="18" charset="0"/>
            </a:endParaRPr>
          </a:p>
        </p:txBody>
      </p:sp>
      <p:sp>
        <p:nvSpPr>
          <p:cNvPr id="19" name="Line 28"/>
          <p:cNvSpPr>
            <a:spLocks noChangeShapeType="1"/>
          </p:cNvSpPr>
          <p:nvPr/>
        </p:nvSpPr>
        <p:spPr bwMode="auto">
          <a:xfrm flipH="1">
            <a:off x="6858000" y="3505200"/>
            <a:ext cx="609600" cy="228600"/>
          </a:xfrm>
          <a:prstGeom prst="line">
            <a:avLst/>
          </a:prstGeom>
          <a:noFill/>
          <a:ln w="38100">
            <a:solidFill>
              <a:srgbClr val="CC0000"/>
            </a:solidFill>
            <a:round/>
            <a:headEnd/>
            <a:tailEnd type="triangle" w="med" len="med"/>
          </a:ln>
        </p:spPr>
        <p:txBody>
          <a:bodyPr lIns="82058" tIns="41029" rIns="82058" bIns="41029"/>
          <a:lstStyle/>
          <a:p>
            <a:endParaRPr lang="en-US"/>
          </a:p>
        </p:txBody>
      </p:sp>
      <p:pic>
        <p:nvPicPr>
          <p:cNvPr id="20" name="Picture 14" descr="http://icdn.pro/images/en/e/x/excel-spreadsheet-and-table-numbers-icone-4192-128.png"/>
          <p:cNvPicPr>
            <a:picLocks noChangeAspect="1" noChangeArrowheads="1"/>
          </p:cNvPicPr>
          <p:nvPr/>
        </p:nvPicPr>
        <p:blipFill>
          <a:blip r:embed="rId8" cstate="print"/>
          <a:srcRect/>
          <a:stretch>
            <a:fillRect/>
          </a:stretch>
        </p:blipFill>
        <p:spPr bwMode="auto">
          <a:xfrm>
            <a:off x="3505200" y="1219200"/>
            <a:ext cx="826134" cy="826135"/>
          </a:xfrm>
          <a:prstGeom prst="rect">
            <a:avLst/>
          </a:prstGeom>
          <a:noFill/>
        </p:spPr>
      </p:pic>
      <p:pic>
        <p:nvPicPr>
          <p:cNvPr id="21" name="Picture 14" descr="http://icdn.pro/images/en/e/x/excel-spreadsheet-and-table-numbers-icone-4192-128.png"/>
          <p:cNvPicPr>
            <a:picLocks noChangeAspect="1" noChangeArrowheads="1"/>
          </p:cNvPicPr>
          <p:nvPr/>
        </p:nvPicPr>
        <p:blipFill>
          <a:blip r:embed="rId8" cstate="print"/>
          <a:srcRect/>
          <a:stretch>
            <a:fillRect/>
          </a:stretch>
        </p:blipFill>
        <p:spPr bwMode="auto">
          <a:xfrm>
            <a:off x="3810000" y="1371600"/>
            <a:ext cx="826134" cy="826135"/>
          </a:xfrm>
          <a:prstGeom prst="rect">
            <a:avLst/>
          </a:prstGeom>
          <a:noFill/>
        </p:spPr>
      </p:pic>
      <p:pic>
        <p:nvPicPr>
          <p:cNvPr id="22" name="Picture 14" descr="http://icdn.pro/images/en/e/x/excel-spreadsheet-and-table-numbers-icone-4192-128.png"/>
          <p:cNvPicPr>
            <a:picLocks noChangeAspect="1" noChangeArrowheads="1"/>
          </p:cNvPicPr>
          <p:nvPr/>
        </p:nvPicPr>
        <p:blipFill>
          <a:blip r:embed="rId8" cstate="print"/>
          <a:srcRect/>
          <a:stretch>
            <a:fillRect/>
          </a:stretch>
        </p:blipFill>
        <p:spPr bwMode="auto">
          <a:xfrm>
            <a:off x="4114800" y="1600200"/>
            <a:ext cx="826134" cy="826135"/>
          </a:xfrm>
          <a:prstGeom prst="rect">
            <a:avLst/>
          </a:prstGeom>
          <a:noFill/>
        </p:spPr>
      </p:pic>
      <p:sp>
        <p:nvSpPr>
          <p:cNvPr id="25" name="Line 28"/>
          <p:cNvSpPr>
            <a:spLocks noChangeShapeType="1"/>
          </p:cNvSpPr>
          <p:nvPr/>
        </p:nvSpPr>
        <p:spPr bwMode="auto">
          <a:xfrm>
            <a:off x="3962400" y="2209800"/>
            <a:ext cx="304800" cy="457200"/>
          </a:xfrm>
          <a:prstGeom prst="line">
            <a:avLst/>
          </a:prstGeom>
          <a:noFill/>
          <a:ln w="38100">
            <a:solidFill>
              <a:srgbClr val="CC0000"/>
            </a:solidFill>
            <a:round/>
            <a:headEnd/>
            <a:tailEnd type="triangle" w="med" len="med"/>
          </a:ln>
        </p:spPr>
        <p:txBody>
          <a:bodyPr lIns="82058" tIns="41029" rIns="82058" bIns="41029"/>
          <a:lstStyle/>
          <a:p>
            <a:endParaRPr lang="en-US"/>
          </a:p>
        </p:txBody>
      </p:sp>
      <p:pic>
        <p:nvPicPr>
          <p:cNvPr id="1026" name="Picture 2" descr="C:\Users\schlot\Pictures\geoRss.jpg"/>
          <p:cNvPicPr>
            <a:picLocks noChangeAspect="1" noChangeArrowheads="1"/>
          </p:cNvPicPr>
          <p:nvPr/>
        </p:nvPicPr>
        <p:blipFill>
          <a:blip r:embed="rId9" cstate="print"/>
          <a:srcRect/>
          <a:stretch>
            <a:fillRect/>
          </a:stretch>
        </p:blipFill>
        <p:spPr bwMode="auto">
          <a:xfrm>
            <a:off x="7772400" y="3414714"/>
            <a:ext cx="304800" cy="304800"/>
          </a:xfrm>
          <a:prstGeom prst="rect">
            <a:avLst/>
          </a:prstGeom>
          <a:noFill/>
        </p:spPr>
      </p:pic>
      <p:pic>
        <p:nvPicPr>
          <p:cNvPr id="1036" name="Picture 12" descr="C:\Users\schlot\Pictures\GPS.gif"/>
          <p:cNvPicPr>
            <a:picLocks noChangeAspect="1" noChangeArrowheads="1"/>
          </p:cNvPicPr>
          <p:nvPr/>
        </p:nvPicPr>
        <p:blipFill>
          <a:blip r:embed="rId10" cstate="print"/>
          <a:srcRect/>
          <a:stretch>
            <a:fillRect/>
          </a:stretch>
        </p:blipFill>
        <p:spPr bwMode="auto">
          <a:xfrm>
            <a:off x="4876800" y="5105400"/>
            <a:ext cx="817657" cy="1616075"/>
          </a:xfrm>
          <a:prstGeom prst="rect">
            <a:avLst/>
          </a:prstGeom>
          <a:noFill/>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idx="4294967295"/>
          </p:nvPr>
        </p:nvSpPr>
        <p:spPr>
          <a:xfrm>
            <a:off x="1863725" y="569913"/>
            <a:ext cx="7280275" cy="649287"/>
          </a:xfrm>
        </p:spPr>
        <p:txBody>
          <a:bodyPr/>
          <a:lstStyle/>
          <a:p>
            <a:r>
              <a:rPr lang="en-US" dirty="0" smtClean="0"/>
              <a:t>Enterprise GIS Example</a:t>
            </a:r>
            <a:endParaRPr lang="en-US" dirty="0"/>
          </a:p>
        </p:txBody>
      </p:sp>
      <p:sp>
        <p:nvSpPr>
          <p:cNvPr id="27" name="AutoShape 109"/>
          <p:cNvSpPr>
            <a:spLocks noChangeArrowheads="1"/>
          </p:cNvSpPr>
          <p:nvPr/>
        </p:nvSpPr>
        <p:spPr bwMode="auto">
          <a:xfrm>
            <a:off x="2834640" y="5628323"/>
            <a:ext cx="1219199" cy="833437"/>
          </a:xfrm>
          <a:prstGeom prst="can">
            <a:avLst>
              <a:gd name="adj" fmla="val 25000"/>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sz="1400" b="1" dirty="0" smtClean="0">
                <a:solidFill>
                  <a:srgbClr val="000000"/>
                </a:solidFill>
                <a:cs typeface="Times New Roman" pitchFamily="18" charset="0"/>
              </a:rPr>
              <a:t>GIS</a:t>
            </a:r>
          </a:p>
          <a:p>
            <a:pPr algn="ctr">
              <a:lnSpc>
                <a:spcPct val="80000"/>
              </a:lnSpc>
            </a:pPr>
            <a:r>
              <a:rPr lang="en-US" sz="1400" b="1" dirty="0" smtClean="0">
                <a:solidFill>
                  <a:srgbClr val="000000"/>
                </a:solidFill>
                <a:cs typeface="Times New Roman" pitchFamily="18" charset="0"/>
              </a:rPr>
              <a:t>National</a:t>
            </a:r>
            <a:endParaRPr lang="en-US" sz="1400" b="1" dirty="0">
              <a:solidFill>
                <a:srgbClr val="000000"/>
              </a:solidFill>
              <a:cs typeface="Times New Roman" pitchFamily="18" charset="0"/>
            </a:endParaRPr>
          </a:p>
          <a:p>
            <a:pPr algn="ctr">
              <a:lnSpc>
                <a:spcPct val="80000"/>
              </a:lnSpc>
            </a:pPr>
            <a:r>
              <a:rPr lang="en-US" sz="1400" b="1" dirty="0">
                <a:solidFill>
                  <a:srgbClr val="000000"/>
                </a:solidFill>
                <a:cs typeface="Times New Roman" pitchFamily="18" charset="0"/>
              </a:rPr>
              <a:t>Guard</a:t>
            </a:r>
          </a:p>
        </p:txBody>
      </p:sp>
      <p:sp>
        <p:nvSpPr>
          <p:cNvPr id="28" name="AutoShape 41"/>
          <p:cNvSpPr>
            <a:spLocks noChangeArrowheads="1"/>
          </p:cNvSpPr>
          <p:nvPr/>
        </p:nvSpPr>
        <p:spPr bwMode="auto">
          <a:xfrm>
            <a:off x="2814320" y="4384040"/>
            <a:ext cx="1295400" cy="685800"/>
          </a:xfrm>
          <a:prstGeom prst="can">
            <a:avLst>
              <a:gd name="adj" fmla="val 25000"/>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90000"/>
              </a:lnSpc>
            </a:pPr>
            <a:r>
              <a:rPr lang="en-US" sz="1400" b="1">
                <a:solidFill>
                  <a:srgbClr val="000000"/>
                </a:solidFill>
                <a:cs typeface="Times New Roman" pitchFamily="18" charset="0"/>
              </a:rPr>
              <a:t>Image</a:t>
            </a:r>
          </a:p>
          <a:p>
            <a:pPr algn="ctr">
              <a:lnSpc>
                <a:spcPct val="90000"/>
              </a:lnSpc>
            </a:pPr>
            <a:r>
              <a:rPr lang="en-US" sz="1400" b="1">
                <a:solidFill>
                  <a:srgbClr val="000000"/>
                </a:solidFill>
                <a:cs typeface="Times New Roman" pitchFamily="18" charset="0"/>
              </a:rPr>
              <a:t>Server</a:t>
            </a:r>
          </a:p>
        </p:txBody>
      </p:sp>
      <p:sp>
        <p:nvSpPr>
          <p:cNvPr id="29" name="AutoShape 42"/>
          <p:cNvSpPr>
            <a:spLocks noChangeArrowheads="1"/>
          </p:cNvSpPr>
          <p:nvPr/>
        </p:nvSpPr>
        <p:spPr bwMode="auto">
          <a:xfrm>
            <a:off x="2814320" y="3571240"/>
            <a:ext cx="1300163" cy="890588"/>
          </a:xfrm>
          <a:prstGeom prst="can">
            <a:avLst>
              <a:gd name="adj" fmla="val 25000"/>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dirty="0" smtClean="0">
                <a:solidFill>
                  <a:srgbClr val="000000"/>
                </a:solidFill>
                <a:cs typeface="Times New Roman" pitchFamily="18" charset="0"/>
              </a:rPr>
              <a:t>GIS</a:t>
            </a:r>
            <a:endParaRPr lang="en-US" dirty="0">
              <a:solidFill>
                <a:srgbClr val="000000"/>
              </a:solidFill>
              <a:cs typeface="Times New Roman" pitchFamily="18" charset="0"/>
            </a:endParaRPr>
          </a:p>
          <a:p>
            <a:pPr algn="ctr">
              <a:lnSpc>
                <a:spcPct val="80000"/>
              </a:lnSpc>
            </a:pPr>
            <a:r>
              <a:rPr lang="en-US" b="1" dirty="0" smtClean="0">
                <a:solidFill>
                  <a:srgbClr val="000000"/>
                </a:solidFill>
                <a:cs typeface="Times New Roman" pitchFamily="18" charset="0"/>
              </a:rPr>
              <a:t>CERT</a:t>
            </a:r>
            <a:endParaRPr lang="en-US" b="1" dirty="0">
              <a:solidFill>
                <a:srgbClr val="000000"/>
              </a:solidFill>
              <a:cs typeface="Times New Roman" pitchFamily="18" charset="0"/>
            </a:endParaRPr>
          </a:p>
        </p:txBody>
      </p:sp>
      <p:sp>
        <p:nvSpPr>
          <p:cNvPr id="30" name="Line 74"/>
          <p:cNvSpPr>
            <a:spLocks noChangeShapeType="1"/>
          </p:cNvSpPr>
          <p:nvPr/>
        </p:nvSpPr>
        <p:spPr bwMode="auto">
          <a:xfrm rot="5373245" flipH="1">
            <a:off x="2111495" y="3512952"/>
            <a:ext cx="13818" cy="1087134"/>
          </a:xfrm>
          <a:prstGeom prst="line">
            <a:avLst/>
          </a:prstGeom>
          <a:noFill/>
          <a:ln w="28575">
            <a:solidFill>
              <a:srgbClr val="C00000"/>
            </a:solidFill>
            <a:round/>
            <a:headEnd type="triangle" w="med" len="lg"/>
            <a:tailEnd type="triangle" w="med" len="lg"/>
          </a:ln>
        </p:spPr>
        <p:txBody>
          <a:bodyPr wrap="none" anchor="ctr"/>
          <a:lstStyle/>
          <a:p>
            <a:endParaRPr lang="en-US"/>
          </a:p>
        </p:txBody>
      </p:sp>
      <p:sp>
        <p:nvSpPr>
          <p:cNvPr id="31" name="AutoShape 42"/>
          <p:cNvSpPr>
            <a:spLocks noChangeArrowheads="1"/>
          </p:cNvSpPr>
          <p:nvPr/>
        </p:nvSpPr>
        <p:spPr bwMode="auto">
          <a:xfrm>
            <a:off x="2814320" y="2860040"/>
            <a:ext cx="1300163" cy="890588"/>
          </a:xfrm>
          <a:prstGeom prst="can">
            <a:avLst>
              <a:gd name="adj" fmla="val 25000"/>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dirty="0" smtClean="0">
                <a:solidFill>
                  <a:srgbClr val="000000"/>
                </a:solidFill>
                <a:cs typeface="Times New Roman" pitchFamily="18" charset="0"/>
              </a:rPr>
              <a:t>GIS</a:t>
            </a:r>
            <a:endParaRPr lang="en-US" dirty="0">
              <a:solidFill>
                <a:srgbClr val="000000"/>
              </a:solidFill>
              <a:cs typeface="Times New Roman" pitchFamily="18" charset="0"/>
            </a:endParaRPr>
          </a:p>
          <a:p>
            <a:pPr algn="ctr">
              <a:lnSpc>
                <a:spcPct val="80000"/>
              </a:lnSpc>
            </a:pPr>
            <a:r>
              <a:rPr lang="en-US" b="1" dirty="0">
                <a:solidFill>
                  <a:srgbClr val="000000"/>
                </a:solidFill>
                <a:cs typeface="Times New Roman" pitchFamily="18" charset="0"/>
              </a:rPr>
              <a:t>SEMA</a:t>
            </a:r>
          </a:p>
        </p:txBody>
      </p:sp>
      <p:sp>
        <p:nvSpPr>
          <p:cNvPr id="32" name="AutoShape 98"/>
          <p:cNvSpPr>
            <a:spLocks noChangeArrowheads="1"/>
          </p:cNvSpPr>
          <p:nvPr/>
        </p:nvSpPr>
        <p:spPr bwMode="auto">
          <a:xfrm>
            <a:off x="457200" y="2299063"/>
            <a:ext cx="1006475" cy="769257"/>
          </a:xfrm>
          <a:prstGeom prst="can">
            <a:avLst>
              <a:gd name="adj" fmla="val 17941"/>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sz="1600" dirty="0" smtClean="0">
                <a:solidFill>
                  <a:srgbClr val="000000"/>
                </a:solidFill>
                <a:cs typeface="Times New Roman" pitchFamily="18" charset="0"/>
              </a:rPr>
              <a:t>WebEOC</a:t>
            </a:r>
            <a:endParaRPr lang="en-US" sz="1600" dirty="0">
              <a:solidFill>
                <a:srgbClr val="000000"/>
              </a:solidFill>
              <a:cs typeface="Times New Roman" pitchFamily="18" charset="0"/>
            </a:endParaRPr>
          </a:p>
        </p:txBody>
      </p:sp>
      <p:sp>
        <p:nvSpPr>
          <p:cNvPr id="33" name="Line 74"/>
          <p:cNvSpPr>
            <a:spLocks noChangeShapeType="1"/>
          </p:cNvSpPr>
          <p:nvPr/>
        </p:nvSpPr>
        <p:spPr bwMode="auto">
          <a:xfrm rot="5373245" flipV="1">
            <a:off x="1802433" y="2672618"/>
            <a:ext cx="613782" cy="1080128"/>
          </a:xfrm>
          <a:prstGeom prst="line">
            <a:avLst/>
          </a:prstGeom>
          <a:noFill/>
          <a:ln w="28575">
            <a:solidFill>
              <a:srgbClr val="000066"/>
            </a:solidFill>
            <a:round/>
            <a:headEnd/>
            <a:tailEnd type="triangle" w="med" len="med"/>
          </a:ln>
        </p:spPr>
        <p:txBody>
          <a:bodyPr wrap="none" anchor="ctr"/>
          <a:lstStyle/>
          <a:p>
            <a:endParaRPr lang="en-US"/>
          </a:p>
        </p:txBody>
      </p:sp>
      <p:sp>
        <p:nvSpPr>
          <p:cNvPr id="34" name="AutoShape 109"/>
          <p:cNvSpPr>
            <a:spLocks noChangeArrowheads="1"/>
          </p:cNvSpPr>
          <p:nvPr/>
        </p:nvSpPr>
        <p:spPr bwMode="auto">
          <a:xfrm>
            <a:off x="5366385" y="3414078"/>
            <a:ext cx="1006475" cy="833437"/>
          </a:xfrm>
          <a:prstGeom prst="can">
            <a:avLst>
              <a:gd name="adj" fmla="val 25000"/>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sz="1400" b="1" dirty="0" smtClean="0">
                <a:solidFill>
                  <a:srgbClr val="000000"/>
                </a:solidFill>
                <a:cs typeface="Times New Roman" pitchFamily="18" charset="0"/>
              </a:rPr>
              <a:t>Google</a:t>
            </a:r>
          </a:p>
          <a:p>
            <a:pPr algn="ctr">
              <a:lnSpc>
                <a:spcPct val="80000"/>
              </a:lnSpc>
            </a:pPr>
            <a:r>
              <a:rPr lang="en-US" sz="1400" b="1" dirty="0" smtClean="0">
                <a:solidFill>
                  <a:srgbClr val="000000"/>
                </a:solidFill>
                <a:cs typeface="Times New Roman" pitchFamily="18" charset="0"/>
              </a:rPr>
              <a:t>Fusion</a:t>
            </a:r>
            <a:endParaRPr lang="en-US" sz="1400" b="1" dirty="0">
              <a:solidFill>
                <a:srgbClr val="000000"/>
              </a:solidFill>
              <a:cs typeface="Times New Roman" pitchFamily="18" charset="0"/>
            </a:endParaRPr>
          </a:p>
        </p:txBody>
      </p:sp>
      <p:sp>
        <p:nvSpPr>
          <p:cNvPr id="35" name="Line 40"/>
          <p:cNvSpPr>
            <a:spLocks noChangeShapeType="1"/>
          </p:cNvSpPr>
          <p:nvPr/>
        </p:nvSpPr>
        <p:spPr bwMode="auto">
          <a:xfrm flipH="1">
            <a:off x="3354705" y="5166678"/>
            <a:ext cx="0" cy="533400"/>
          </a:xfrm>
          <a:prstGeom prst="line">
            <a:avLst/>
          </a:prstGeom>
          <a:noFill/>
          <a:ln w="19050">
            <a:solidFill>
              <a:srgbClr val="000066"/>
            </a:solidFill>
            <a:prstDash val="dash"/>
            <a:round/>
            <a:headEnd type="triangle" w="lg" len="lg"/>
            <a:tailEnd type="none" w="lg" len="lg"/>
          </a:ln>
        </p:spPr>
        <p:txBody>
          <a:bodyPr/>
          <a:lstStyle/>
          <a:p>
            <a:endParaRPr lang="en-US"/>
          </a:p>
        </p:txBody>
      </p:sp>
      <p:pic>
        <p:nvPicPr>
          <p:cNvPr id="36" name="Picture 94"/>
          <p:cNvPicPr>
            <a:picLocks noChangeAspect="1" noChangeArrowheads="1"/>
          </p:cNvPicPr>
          <p:nvPr/>
        </p:nvPicPr>
        <p:blipFill>
          <a:blip r:embed="rId3" cstate="print"/>
          <a:srcRect/>
          <a:stretch>
            <a:fillRect/>
          </a:stretch>
        </p:blipFill>
        <p:spPr bwMode="auto">
          <a:xfrm>
            <a:off x="7426960" y="3736703"/>
            <a:ext cx="792556" cy="621937"/>
          </a:xfrm>
          <a:prstGeom prst="rect">
            <a:avLst/>
          </a:prstGeom>
          <a:noFill/>
          <a:ln w="9525">
            <a:noFill/>
            <a:miter lim="800000"/>
            <a:headEnd/>
            <a:tailEnd/>
          </a:ln>
        </p:spPr>
      </p:pic>
      <p:sp>
        <p:nvSpPr>
          <p:cNvPr id="37" name="Text Box 15"/>
          <p:cNvSpPr txBox="1">
            <a:spLocks noChangeArrowheads="1"/>
          </p:cNvSpPr>
          <p:nvPr/>
        </p:nvSpPr>
        <p:spPr bwMode="auto">
          <a:xfrm>
            <a:off x="438973" y="4703458"/>
            <a:ext cx="1149610" cy="461665"/>
          </a:xfrm>
          <a:prstGeom prst="rect">
            <a:avLst/>
          </a:prstGeom>
          <a:noFill/>
          <a:ln w="9525">
            <a:noFill/>
            <a:miter lim="800000"/>
            <a:headEnd/>
            <a:tailEnd/>
          </a:ln>
        </p:spPr>
        <p:txBody>
          <a:bodyPr wrap="none" anchor="ctr">
            <a:spAutoFit/>
          </a:bodyPr>
          <a:lstStyle/>
          <a:p>
            <a:pPr algn="ctr"/>
            <a:r>
              <a:rPr lang="en-US" sz="1200" b="1" dirty="0" smtClean="0">
                <a:solidFill>
                  <a:srgbClr val="000000"/>
                </a:solidFill>
                <a:cs typeface="Times New Roman" pitchFamily="18" charset="0"/>
              </a:rPr>
              <a:t>OGI SQL Server</a:t>
            </a:r>
          </a:p>
          <a:p>
            <a:pPr algn="ctr"/>
            <a:r>
              <a:rPr lang="en-US" sz="1200" b="1" dirty="0" smtClean="0">
                <a:solidFill>
                  <a:srgbClr val="000000"/>
                </a:solidFill>
                <a:cs typeface="Times New Roman" pitchFamily="18" charset="0"/>
              </a:rPr>
              <a:t>Database</a:t>
            </a:r>
            <a:endParaRPr lang="en-US" sz="1200" b="1" dirty="0">
              <a:solidFill>
                <a:srgbClr val="000000"/>
              </a:solidFill>
              <a:cs typeface="Times New Roman" pitchFamily="18" charset="0"/>
            </a:endParaRPr>
          </a:p>
        </p:txBody>
      </p:sp>
      <p:sp>
        <p:nvSpPr>
          <p:cNvPr id="38" name="Line 74"/>
          <p:cNvSpPr>
            <a:spLocks noChangeShapeType="1"/>
          </p:cNvSpPr>
          <p:nvPr/>
        </p:nvSpPr>
        <p:spPr bwMode="auto">
          <a:xfrm rot="5373245">
            <a:off x="4728749" y="3301938"/>
            <a:ext cx="11621" cy="1117724"/>
          </a:xfrm>
          <a:prstGeom prst="line">
            <a:avLst/>
          </a:prstGeom>
          <a:noFill/>
          <a:ln w="28575">
            <a:solidFill>
              <a:srgbClr val="000066"/>
            </a:solidFill>
            <a:round/>
            <a:headEnd type="triangle" w="lg" len="lg"/>
            <a:tailEnd/>
          </a:ln>
        </p:spPr>
        <p:txBody>
          <a:bodyPr wrap="none" anchor="ctr"/>
          <a:lstStyle/>
          <a:p>
            <a:endParaRPr lang="en-US"/>
          </a:p>
        </p:txBody>
      </p:sp>
      <p:pic>
        <p:nvPicPr>
          <p:cNvPr id="39" name="Picture 2" descr="http://clipartist.info/RSS/openclipart.org/2011/August/13-Saturday/Server.png"/>
          <p:cNvPicPr>
            <a:picLocks noChangeAspect="1" noChangeArrowheads="1"/>
          </p:cNvPicPr>
          <p:nvPr/>
        </p:nvPicPr>
        <p:blipFill>
          <a:blip r:embed="rId4" cstate="print"/>
          <a:srcRect/>
          <a:stretch>
            <a:fillRect/>
          </a:stretch>
        </p:blipFill>
        <p:spPr bwMode="auto">
          <a:xfrm>
            <a:off x="689228" y="3416355"/>
            <a:ext cx="791723" cy="1223962"/>
          </a:xfrm>
          <a:prstGeom prst="rect">
            <a:avLst/>
          </a:prstGeom>
          <a:noFill/>
        </p:spPr>
      </p:pic>
      <p:pic>
        <p:nvPicPr>
          <p:cNvPr id="42" name="Picture 57"/>
          <p:cNvPicPr>
            <a:picLocks noChangeAspect="1" noChangeArrowheads="1"/>
          </p:cNvPicPr>
          <p:nvPr/>
        </p:nvPicPr>
        <p:blipFill>
          <a:blip r:embed="rId5" cstate="print"/>
          <a:srcRect/>
          <a:stretch>
            <a:fillRect/>
          </a:stretch>
        </p:blipFill>
        <p:spPr bwMode="auto">
          <a:xfrm>
            <a:off x="4968239" y="4409440"/>
            <a:ext cx="1000245" cy="757238"/>
          </a:xfrm>
          <a:prstGeom prst="rect">
            <a:avLst/>
          </a:prstGeom>
          <a:noFill/>
          <a:ln w="9525">
            <a:noFill/>
            <a:miter lim="800000"/>
            <a:headEnd/>
            <a:tailEnd/>
          </a:ln>
        </p:spPr>
      </p:pic>
      <p:sp>
        <p:nvSpPr>
          <p:cNvPr id="44" name="Text Box 58"/>
          <p:cNvSpPr txBox="1">
            <a:spLocks noChangeArrowheads="1"/>
          </p:cNvSpPr>
          <p:nvPr/>
        </p:nvSpPr>
        <p:spPr bwMode="auto">
          <a:xfrm>
            <a:off x="4766628" y="4501266"/>
            <a:ext cx="1356824" cy="437043"/>
          </a:xfrm>
          <a:prstGeom prst="rect">
            <a:avLst/>
          </a:prstGeom>
          <a:noFill/>
          <a:ln w="9525">
            <a:noFill/>
            <a:miter lim="800000"/>
            <a:headEnd/>
            <a:tailEnd/>
          </a:ln>
        </p:spPr>
        <p:txBody>
          <a:bodyPr wrap="square" anchor="ctr">
            <a:spAutoFit/>
          </a:bodyPr>
          <a:lstStyle/>
          <a:p>
            <a:pPr algn="ctr">
              <a:lnSpc>
                <a:spcPct val="80000"/>
              </a:lnSpc>
            </a:pPr>
            <a:endParaRPr lang="en-US" sz="1400" b="1" dirty="0">
              <a:solidFill>
                <a:srgbClr val="000000"/>
              </a:solidFill>
              <a:cs typeface="Times New Roman" pitchFamily="18" charset="0"/>
            </a:endParaRPr>
          </a:p>
          <a:p>
            <a:pPr algn="ctr">
              <a:lnSpc>
                <a:spcPct val="80000"/>
              </a:lnSpc>
            </a:pPr>
            <a:r>
              <a:rPr lang="en-US" sz="1400" b="1" dirty="0" smtClean="0">
                <a:solidFill>
                  <a:srgbClr val="000000"/>
                </a:solidFill>
                <a:cs typeface="Times New Roman" pitchFamily="18" charset="0"/>
              </a:rPr>
              <a:t>Data Feeds</a:t>
            </a:r>
            <a:endParaRPr lang="en-US" sz="1400" b="1" dirty="0">
              <a:solidFill>
                <a:srgbClr val="000000"/>
              </a:solidFill>
              <a:cs typeface="Times New Roman" pitchFamily="18" charset="0"/>
            </a:endParaRPr>
          </a:p>
        </p:txBody>
      </p:sp>
      <p:pic>
        <p:nvPicPr>
          <p:cNvPr id="45" name="Picture 3"/>
          <p:cNvPicPr>
            <a:picLocks noChangeAspect="1" noChangeArrowheads="1"/>
          </p:cNvPicPr>
          <p:nvPr/>
        </p:nvPicPr>
        <p:blipFill>
          <a:blip r:embed="rId6" cstate="print"/>
          <a:srcRect/>
          <a:stretch>
            <a:fillRect/>
          </a:stretch>
        </p:blipFill>
        <p:spPr bwMode="auto">
          <a:xfrm>
            <a:off x="7203439" y="5763579"/>
            <a:ext cx="1537335" cy="886924"/>
          </a:xfrm>
          <a:prstGeom prst="rect">
            <a:avLst/>
          </a:prstGeom>
          <a:noFill/>
          <a:ln w="9525">
            <a:noFill/>
            <a:miter lim="800000"/>
            <a:headEnd/>
            <a:tailEnd/>
          </a:ln>
        </p:spPr>
      </p:pic>
      <p:pic>
        <p:nvPicPr>
          <p:cNvPr id="47" name="Picture 4"/>
          <p:cNvPicPr>
            <a:picLocks noChangeAspect="1" noChangeArrowheads="1"/>
          </p:cNvPicPr>
          <p:nvPr/>
        </p:nvPicPr>
        <p:blipFill>
          <a:blip r:embed="rId7" cstate="print"/>
          <a:srcRect/>
          <a:stretch>
            <a:fillRect/>
          </a:stretch>
        </p:blipFill>
        <p:spPr bwMode="auto">
          <a:xfrm>
            <a:off x="7145020" y="4666298"/>
            <a:ext cx="990600" cy="695325"/>
          </a:xfrm>
          <a:prstGeom prst="rect">
            <a:avLst/>
          </a:prstGeom>
          <a:noFill/>
          <a:ln w="9525">
            <a:noFill/>
            <a:miter lim="800000"/>
            <a:headEnd/>
            <a:tailEnd/>
          </a:ln>
        </p:spPr>
      </p:pic>
      <p:sp>
        <p:nvSpPr>
          <p:cNvPr id="48" name="Line 40"/>
          <p:cNvSpPr>
            <a:spLocks noChangeShapeType="1"/>
          </p:cNvSpPr>
          <p:nvPr/>
        </p:nvSpPr>
        <p:spPr bwMode="auto">
          <a:xfrm flipH="1" flipV="1">
            <a:off x="3639185" y="5191760"/>
            <a:ext cx="0" cy="477520"/>
          </a:xfrm>
          <a:prstGeom prst="line">
            <a:avLst/>
          </a:prstGeom>
          <a:noFill/>
          <a:ln w="19050">
            <a:solidFill>
              <a:srgbClr val="000066"/>
            </a:solidFill>
            <a:prstDash val="dash"/>
            <a:round/>
            <a:headEnd type="triangle" w="lg" len="lg"/>
            <a:tailEnd type="none" w="lg" len="lg"/>
          </a:ln>
        </p:spPr>
        <p:txBody>
          <a:bodyPr/>
          <a:lstStyle/>
          <a:p>
            <a:endParaRPr lang="en-US"/>
          </a:p>
        </p:txBody>
      </p:sp>
      <p:pic>
        <p:nvPicPr>
          <p:cNvPr id="49" name="Picture 6" descr="http://specialprojects.nos.noaa.gov/tools/images/google-earth-tsheet.png"/>
          <p:cNvPicPr>
            <a:picLocks noChangeAspect="1" noChangeArrowheads="1"/>
          </p:cNvPicPr>
          <p:nvPr/>
        </p:nvPicPr>
        <p:blipFill>
          <a:blip r:embed="rId8" cstate="print"/>
          <a:srcRect/>
          <a:stretch>
            <a:fillRect/>
          </a:stretch>
        </p:blipFill>
        <p:spPr bwMode="auto">
          <a:xfrm>
            <a:off x="7392669" y="2807335"/>
            <a:ext cx="704851" cy="704851"/>
          </a:xfrm>
          <a:prstGeom prst="rect">
            <a:avLst/>
          </a:prstGeom>
          <a:noFill/>
        </p:spPr>
      </p:pic>
      <p:sp>
        <p:nvSpPr>
          <p:cNvPr id="50" name="Line 74"/>
          <p:cNvSpPr>
            <a:spLocks noChangeShapeType="1"/>
          </p:cNvSpPr>
          <p:nvPr/>
        </p:nvSpPr>
        <p:spPr bwMode="auto">
          <a:xfrm rot="5373245" flipH="1" flipV="1">
            <a:off x="6645547" y="2953310"/>
            <a:ext cx="575371" cy="988095"/>
          </a:xfrm>
          <a:prstGeom prst="line">
            <a:avLst/>
          </a:prstGeom>
          <a:noFill/>
          <a:ln w="28575">
            <a:solidFill>
              <a:srgbClr val="000066"/>
            </a:solidFill>
            <a:round/>
            <a:headEnd/>
            <a:tailEnd type="triangle" w="med" len="med"/>
          </a:ln>
        </p:spPr>
        <p:txBody>
          <a:bodyPr wrap="none" anchor="ctr"/>
          <a:lstStyle/>
          <a:p>
            <a:endParaRPr lang="en-US"/>
          </a:p>
        </p:txBody>
      </p:sp>
      <p:sp>
        <p:nvSpPr>
          <p:cNvPr id="53" name="Line 74"/>
          <p:cNvSpPr>
            <a:spLocks noChangeShapeType="1"/>
          </p:cNvSpPr>
          <p:nvPr/>
        </p:nvSpPr>
        <p:spPr bwMode="auto">
          <a:xfrm rot="5373245" flipV="1">
            <a:off x="6874646" y="3434528"/>
            <a:ext cx="119109" cy="943982"/>
          </a:xfrm>
          <a:prstGeom prst="line">
            <a:avLst/>
          </a:prstGeom>
          <a:noFill/>
          <a:ln w="28575">
            <a:solidFill>
              <a:srgbClr val="000066"/>
            </a:solidFill>
            <a:round/>
            <a:headEnd/>
            <a:tailEnd type="triangle" w="med" len="med"/>
          </a:ln>
        </p:spPr>
        <p:txBody>
          <a:bodyPr wrap="none" anchor="ctr"/>
          <a:lstStyle/>
          <a:p>
            <a:endParaRPr lang="en-US"/>
          </a:p>
        </p:txBody>
      </p:sp>
      <p:pic>
        <p:nvPicPr>
          <p:cNvPr id="58" name="Picture 57"/>
          <p:cNvPicPr>
            <a:picLocks noChangeAspect="1" noChangeArrowheads="1"/>
          </p:cNvPicPr>
          <p:nvPr/>
        </p:nvPicPr>
        <p:blipFill>
          <a:blip r:embed="rId5" cstate="print"/>
          <a:srcRect/>
          <a:stretch>
            <a:fillRect/>
          </a:stretch>
        </p:blipFill>
        <p:spPr bwMode="auto">
          <a:xfrm>
            <a:off x="5236528" y="5486400"/>
            <a:ext cx="1225565" cy="808038"/>
          </a:xfrm>
          <a:prstGeom prst="rect">
            <a:avLst/>
          </a:prstGeom>
          <a:noFill/>
          <a:ln w="9525">
            <a:noFill/>
            <a:miter lim="800000"/>
            <a:headEnd/>
            <a:tailEnd/>
          </a:ln>
        </p:spPr>
      </p:pic>
      <p:sp>
        <p:nvSpPr>
          <p:cNvPr id="59" name="Text Box 58"/>
          <p:cNvSpPr txBox="1">
            <a:spLocks noChangeArrowheads="1"/>
          </p:cNvSpPr>
          <p:nvPr/>
        </p:nvSpPr>
        <p:spPr bwMode="auto">
          <a:xfrm>
            <a:off x="5173028" y="5532689"/>
            <a:ext cx="1356824" cy="609398"/>
          </a:xfrm>
          <a:prstGeom prst="rect">
            <a:avLst/>
          </a:prstGeom>
          <a:noFill/>
          <a:ln w="9525">
            <a:noFill/>
            <a:miter lim="800000"/>
            <a:headEnd/>
            <a:tailEnd/>
          </a:ln>
        </p:spPr>
        <p:txBody>
          <a:bodyPr wrap="square" anchor="ctr">
            <a:spAutoFit/>
          </a:bodyPr>
          <a:lstStyle/>
          <a:p>
            <a:pPr algn="ctr">
              <a:lnSpc>
                <a:spcPct val="80000"/>
              </a:lnSpc>
            </a:pPr>
            <a:endParaRPr lang="en-US" sz="1400" b="1" dirty="0">
              <a:solidFill>
                <a:srgbClr val="000000"/>
              </a:solidFill>
              <a:cs typeface="Times New Roman" pitchFamily="18" charset="0"/>
            </a:endParaRPr>
          </a:p>
          <a:p>
            <a:pPr algn="ctr">
              <a:lnSpc>
                <a:spcPct val="80000"/>
              </a:lnSpc>
            </a:pPr>
            <a:r>
              <a:rPr lang="en-US" sz="1400" b="1" dirty="0" smtClean="0">
                <a:solidFill>
                  <a:srgbClr val="000000"/>
                </a:solidFill>
                <a:cs typeface="Times New Roman" pitchFamily="18" charset="0"/>
              </a:rPr>
              <a:t>ArcGIS</a:t>
            </a:r>
          </a:p>
          <a:p>
            <a:pPr algn="ctr">
              <a:lnSpc>
                <a:spcPct val="80000"/>
              </a:lnSpc>
            </a:pPr>
            <a:r>
              <a:rPr lang="en-US" sz="1400" b="1" dirty="0" smtClean="0">
                <a:solidFill>
                  <a:srgbClr val="000000"/>
                </a:solidFill>
                <a:cs typeface="Times New Roman" pitchFamily="18" charset="0"/>
              </a:rPr>
              <a:t>Online</a:t>
            </a:r>
            <a:endParaRPr lang="en-US" sz="1400" b="1" dirty="0">
              <a:solidFill>
                <a:srgbClr val="000000"/>
              </a:solidFill>
              <a:cs typeface="Times New Roman" pitchFamily="18" charset="0"/>
            </a:endParaRPr>
          </a:p>
        </p:txBody>
      </p:sp>
      <p:sp>
        <p:nvSpPr>
          <p:cNvPr id="60" name="Line 74"/>
          <p:cNvSpPr>
            <a:spLocks noChangeShapeType="1"/>
          </p:cNvSpPr>
          <p:nvPr/>
        </p:nvSpPr>
        <p:spPr bwMode="auto">
          <a:xfrm rot="5373245" flipH="1" flipV="1">
            <a:off x="6581056" y="5053383"/>
            <a:ext cx="310047" cy="632352"/>
          </a:xfrm>
          <a:prstGeom prst="line">
            <a:avLst/>
          </a:prstGeom>
          <a:noFill/>
          <a:ln w="28575">
            <a:solidFill>
              <a:srgbClr val="C00000"/>
            </a:solidFill>
            <a:round/>
            <a:headEnd type="triangle"/>
            <a:tailEnd type="triangle" w="med" len="med"/>
          </a:ln>
        </p:spPr>
        <p:txBody>
          <a:bodyPr wrap="none" anchor="ctr"/>
          <a:lstStyle/>
          <a:p>
            <a:endParaRPr lang="en-US"/>
          </a:p>
        </p:txBody>
      </p:sp>
      <p:sp>
        <p:nvSpPr>
          <p:cNvPr id="61" name="Line 74"/>
          <p:cNvSpPr>
            <a:spLocks noChangeShapeType="1"/>
          </p:cNvSpPr>
          <p:nvPr/>
        </p:nvSpPr>
        <p:spPr bwMode="auto">
          <a:xfrm rot="5373245" flipV="1">
            <a:off x="6565123" y="5634720"/>
            <a:ext cx="260636" cy="851437"/>
          </a:xfrm>
          <a:prstGeom prst="line">
            <a:avLst/>
          </a:prstGeom>
          <a:noFill/>
          <a:ln w="28575">
            <a:solidFill>
              <a:srgbClr val="C00000"/>
            </a:solidFill>
            <a:round/>
            <a:headEnd type="triangle"/>
            <a:tailEnd type="triangle" w="med" len="med"/>
          </a:ln>
        </p:spPr>
        <p:txBody>
          <a:bodyPr wrap="none" anchor="ctr"/>
          <a:lstStyle/>
          <a:p>
            <a:endParaRPr lang="en-US"/>
          </a:p>
        </p:txBody>
      </p:sp>
      <p:pic>
        <p:nvPicPr>
          <p:cNvPr id="62" name="Picture 4"/>
          <p:cNvPicPr>
            <a:picLocks noChangeAspect="1" noChangeArrowheads="1"/>
          </p:cNvPicPr>
          <p:nvPr/>
        </p:nvPicPr>
        <p:blipFill>
          <a:blip r:embed="rId7" cstate="print"/>
          <a:srcRect/>
          <a:stretch>
            <a:fillRect/>
          </a:stretch>
        </p:blipFill>
        <p:spPr bwMode="auto">
          <a:xfrm>
            <a:off x="5854700" y="2095818"/>
            <a:ext cx="990600" cy="695325"/>
          </a:xfrm>
          <a:prstGeom prst="rect">
            <a:avLst/>
          </a:prstGeom>
          <a:noFill/>
          <a:ln w="9525">
            <a:noFill/>
            <a:miter lim="800000"/>
            <a:headEnd/>
            <a:tailEnd/>
          </a:ln>
        </p:spPr>
      </p:pic>
      <p:sp>
        <p:nvSpPr>
          <p:cNvPr id="63" name="Line 74"/>
          <p:cNvSpPr>
            <a:spLocks noChangeShapeType="1"/>
          </p:cNvSpPr>
          <p:nvPr/>
        </p:nvSpPr>
        <p:spPr bwMode="auto">
          <a:xfrm rot="5373245" flipV="1">
            <a:off x="4134239" y="4599795"/>
            <a:ext cx="1091130" cy="1056092"/>
          </a:xfrm>
          <a:prstGeom prst="line">
            <a:avLst/>
          </a:prstGeom>
          <a:noFill/>
          <a:ln w="28575">
            <a:solidFill>
              <a:srgbClr val="C00000"/>
            </a:solidFill>
            <a:round/>
            <a:headEnd type="triangle"/>
            <a:tailEnd type="triangle" w="med" len="med"/>
          </a:ln>
        </p:spPr>
        <p:txBody>
          <a:bodyPr wrap="none" anchor="ctr"/>
          <a:lstStyle/>
          <a:p>
            <a:endParaRPr lang="en-US"/>
          </a:p>
        </p:txBody>
      </p:sp>
      <p:sp>
        <p:nvSpPr>
          <p:cNvPr id="64" name="Text Box 58"/>
          <p:cNvSpPr txBox="1">
            <a:spLocks noChangeArrowheads="1"/>
          </p:cNvSpPr>
          <p:nvPr/>
        </p:nvSpPr>
        <p:spPr bwMode="auto">
          <a:xfrm>
            <a:off x="5813108" y="2625968"/>
            <a:ext cx="1356824" cy="387798"/>
          </a:xfrm>
          <a:prstGeom prst="rect">
            <a:avLst/>
          </a:prstGeom>
          <a:noFill/>
          <a:ln w="9525">
            <a:noFill/>
            <a:miter lim="800000"/>
            <a:headEnd/>
            <a:tailEnd/>
          </a:ln>
        </p:spPr>
        <p:txBody>
          <a:bodyPr wrap="square" anchor="ctr">
            <a:spAutoFit/>
          </a:bodyPr>
          <a:lstStyle/>
          <a:p>
            <a:pPr algn="ctr">
              <a:lnSpc>
                <a:spcPct val="80000"/>
              </a:lnSpc>
            </a:pPr>
            <a:endParaRPr lang="en-US" sz="1200" b="1" dirty="0">
              <a:solidFill>
                <a:srgbClr val="000000"/>
              </a:solidFill>
              <a:cs typeface="Times New Roman" pitchFamily="18" charset="0"/>
            </a:endParaRPr>
          </a:p>
          <a:p>
            <a:pPr algn="ctr">
              <a:lnSpc>
                <a:spcPct val="80000"/>
              </a:lnSpc>
            </a:pPr>
            <a:r>
              <a:rPr lang="en-US" sz="1200" b="1" dirty="0" smtClean="0">
                <a:solidFill>
                  <a:srgbClr val="000000"/>
                </a:solidFill>
                <a:cs typeface="Times New Roman" pitchFamily="18" charset="0"/>
              </a:rPr>
              <a:t>Online Editors</a:t>
            </a:r>
            <a:endParaRPr lang="en-US" sz="1200" b="1" dirty="0">
              <a:solidFill>
                <a:srgbClr val="000000"/>
              </a:solidFill>
              <a:cs typeface="Times New Roman" pitchFamily="18" charset="0"/>
            </a:endParaRPr>
          </a:p>
        </p:txBody>
      </p:sp>
      <p:pic>
        <p:nvPicPr>
          <p:cNvPr id="65" name="Picture 14" descr="http://icdn.pro/images/en/e/x/excel-spreadsheet-and-table-numbers-icone-4192-128.png"/>
          <p:cNvPicPr>
            <a:picLocks noChangeAspect="1" noChangeArrowheads="1"/>
          </p:cNvPicPr>
          <p:nvPr/>
        </p:nvPicPr>
        <p:blipFill>
          <a:blip r:embed="rId9" cstate="print"/>
          <a:srcRect/>
          <a:stretch>
            <a:fillRect/>
          </a:stretch>
        </p:blipFill>
        <p:spPr bwMode="auto">
          <a:xfrm>
            <a:off x="589280" y="5381307"/>
            <a:ext cx="826134" cy="826135"/>
          </a:xfrm>
          <a:prstGeom prst="rect">
            <a:avLst/>
          </a:prstGeom>
          <a:noFill/>
        </p:spPr>
      </p:pic>
      <p:sp>
        <p:nvSpPr>
          <p:cNvPr id="66" name="Text Box 15"/>
          <p:cNvSpPr txBox="1">
            <a:spLocks noChangeArrowheads="1"/>
          </p:cNvSpPr>
          <p:nvPr/>
        </p:nvSpPr>
        <p:spPr bwMode="auto">
          <a:xfrm>
            <a:off x="638232" y="6156338"/>
            <a:ext cx="710451" cy="461665"/>
          </a:xfrm>
          <a:prstGeom prst="rect">
            <a:avLst/>
          </a:prstGeom>
          <a:noFill/>
          <a:ln w="9525">
            <a:noFill/>
            <a:miter lim="800000"/>
            <a:headEnd/>
            <a:tailEnd/>
          </a:ln>
        </p:spPr>
        <p:txBody>
          <a:bodyPr wrap="none" anchor="ctr">
            <a:spAutoFit/>
          </a:bodyPr>
          <a:lstStyle/>
          <a:p>
            <a:pPr algn="ctr"/>
            <a:r>
              <a:rPr lang="en-US" sz="1200" b="1" dirty="0" smtClean="0">
                <a:solidFill>
                  <a:srgbClr val="000000"/>
                </a:solidFill>
                <a:cs typeface="Times New Roman" pitchFamily="18" charset="0"/>
              </a:rPr>
              <a:t>Non-GIS</a:t>
            </a:r>
          </a:p>
          <a:p>
            <a:pPr algn="ctr"/>
            <a:r>
              <a:rPr lang="en-US" sz="1200" b="1" dirty="0" smtClean="0">
                <a:solidFill>
                  <a:srgbClr val="000000"/>
                </a:solidFill>
                <a:cs typeface="Times New Roman" pitchFamily="18" charset="0"/>
              </a:rPr>
              <a:t>Data</a:t>
            </a:r>
            <a:endParaRPr lang="en-US" sz="1200" b="1" dirty="0">
              <a:solidFill>
                <a:srgbClr val="000000"/>
              </a:solidFill>
              <a:cs typeface="Times New Roman" pitchFamily="18" charset="0"/>
            </a:endParaRPr>
          </a:p>
        </p:txBody>
      </p:sp>
      <p:sp>
        <p:nvSpPr>
          <p:cNvPr id="67" name="Line 74"/>
          <p:cNvSpPr>
            <a:spLocks noChangeShapeType="1"/>
          </p:cNvSpPr>
          <p:nvPr/>
        </p:nvSpPr>
        <p:spPr bwMode="auto">
          <a:xfrm rot="5373245" flipH="1" flipV="1">
            <a:off x="1571701" y="4348731"/>
            <a:ext cx="979625" cy="1265571"/>
          </a:xfrm>
          <a:prstGeom prst="line">
            <a:avLst/>
          </a:prstGeom>
          <a:noFill/>
          <a:ln w="28575">
            <a:solidFill>
              <a:srgbClr val="000066"/>
            </a:solidFill>
            <a:round/>
            <a:headEnd/>
            <a:tailEnd type="triangle" w="med" len="med"/>
          </a:ln>
        </p:spPr>
        <p:txBody>
          <a:bodyPr wrap="none" anchor="ctr"/>
          <a:lstStyle/>
          <a:p>
            <a:endParaRPr lang="en-US"/>
          </a:p>
        </p:txBody>
      </p:sp>
      <p:pic>
        <p:nvPicPr>
          <p:cNvPr id="68" name="Picture 16" descr="http://www.columbiarivercrossing.org/Resources/Images/maps_icon.png"/>
          <p:cNvPicPr>
            <a:picLocks noChangeAspect="1" noChangeArrowheads="1"/>
          </p:cNvPicPr>
          <p:nvPr/>
        </p:nvPicPr>
        <p:blipFill>
          <a:blip r:embed="rId10" cstate="print"/>
          <a:srcRect/>
          <a:stretch>
            <a:fillRect/>
          </a:stretch>
        </p:blipFill>
        <p:spPr bwMode="auto">
          <a:xfrm>
            <a:off x="5255578" y="1462723"/>
            <a:ext cx="792796" cy="792797"/>
          </a:xfrm>
          <a:prstGeom prst="rect">
            <a:avLst/>
          </a:prstGeom>
          <a:noFill/>
        </p:spPr>
      </p:pic>
      <p:sp>
        <p:nvSpPr>
          <p:cNvPr id="69" name="Line 74"/>
          <p:cNvSpPr>
            <a:spLocks noChangeShapeType="1"/>
          </p:cNvSpPr>
          <p:nvPr/>
        </p:nvSpPr>
        <p:spPr bwMode="auto">
          <a:xfrm rot="5373245">
            <a:off x="4230566" y="2170657"/>
            <a:ext cx="916546" cy="1033325"/>
          </a:xfrm>
          <a:prstGeom prst="line">
            <a:avLst/>
          </a:prstGeom>
          <a:noFill/>
          <a:ln w="28575">
            <a:solidFill>
              <a:srgbClr val="000066"/>
            </a:solidFill>
            <a:round/>
            <a:headEnd type="triangle" w="lg" len="lg"/>
            <a:tailEnd/>
          </a:ln>
        </p:spPr>
        <p:txBody>
          <a:bodyPr wrap="none" anchor="ctr"/>
          <a:lstStyle/>
          <a:p>
            <a:endParaRPr lang="en-US"/>
          </a:p>
        </p:txBody>
      </p:sp>
      <p:sp>
        <p:nvSpPr>
          <p:cNvPr id="70" name="Line 74"/>
          <p:cNvSpPr>
            <a:spLocks noChangeShapeType="1"/>
          </p:cNvSpPr>
          <p:nvPr/>
        </p:nvSpPr>
        <p:spPr bwMode="auto">
          <a:xfrm rot="5373245" flipH="1" flipV="1">
            <a:off x="4541653" y="2301251"/>
            <a:ext cx="824941" cy="1599341"/>
          </a:xfrm>
          <a:prstGeom prst="line">
            <a:avLst/>
          </a:prstGeom>
          <a:noFill/>
          <a:ln w="28575">
            <a:solidFill>
              <a:srgbClr val="C00000"/>
            </a:solidFill>
            <a:round/>
            <a:headEnd type="triangle"/>
            <a:tailEnd type="triangle" w="med" len="med"/>
          </a:ln>
        </p:spPr>
        <p:txBody>
          <a:bodyPr wrap="none" anchor="ctr"/>
          <a:lstStyle/>
          <a:p>
            <a:endParaRPr lang="en-US"/>
          </a:p>
        </p:txBody>
      </p:sp>
      <p:sp>
        <p:nvSpPr>
          <p:cNvPr id="71" name="Text Box 58"/>
          <p:cNvSpPr txBox="1">
            <a:spLocks noChangeArrowheads="1"/>
          </p:cNvSpPr>
          <p:nvPr/>
        </p:nvSpPr>
        <p:spPr bwMode="auto">
          <a:xfrm>
            <a:off x="7438708" y="3205088"/>
            <a:ext cx="1356824" cy="387798"/>
          </a:xfrm>
          <a:prstGeom prst="rect">
            <a:avLst/>
          </a:prstGeom>
          <a:noFill/>
          <a:ln w="9525">
            <a:noFill/>
            <a:miter lim="800000"/>
            <a:headEnd/>
            <a:tailEnd/>
          </a:ln>
        </p:spPr>
        <p:txBody>
          <a:bodyPr wrap="square" anchor="ctr">
            <a:spAutoFit/>
          </a:bodyPr>
          <a:lstStyle/>
          <a:p>
            <a:pPr algn="ctr">
              <a:lnSpc>
                <a:spcPct val="80000"/>
              </a:lnSpc>
            </a:pPr>
            <a:endParaRPr lang="en-US" sz="1200" b="1" dirty="0">
              <a:solidFill>
                <a:srgbClr val="000000"/>
              </a:solidFill>
              <a:cs typeface="Times New Roman" pitchFamily="18" charset="0"/>
            </a:endParaRPr>
          </a:p>
          <a:p>
            <a:pPr algn="ctr">
              <a:lnSpc>
                <a:spcPct val="80000"/>
              </a:lnSpc>
            </a:pPr>
            <a:r>
              <a:rPr lang="en-US" sz="1200" b="1" dirty="0" smtClean="0">
                <a:solidFill>
                  <a:srgbClr val="000000"/>
                </a:solidFill>
                <a:cs typeface="Times New Roman" pitchFamily="18" charset="0"/>
              </a:rPr>
              <a:t>GEE</a:t>
            </a:r>
            <a:endParaRPr lang="en-US" sz="1200" b="1" dirty="0">
              <a:solidFill>
                <a:srgbClr val="000000"/>
              </a:solidFill>
              <a:cs typeface="Times New Roman" pitchFamily="18" charset="0"/>
            </a:endParaRPr>
          </a:p>
        </p:txBody>
      </p:sp>
      <p:sp>
        <p:nvSpPr>
          <p:cNvPr id="72" name="Text Box 58"/>
          <p:cNvSpPr txBox="1">
            <a:spLocks noChangeArrowheads="1"/>
          </p:cNvSpPr>
          <p:nvPr/>
        </p:nvSpPr>
        <p:spPr bwMode="auto">
          <a:xfrm>
            <a:off x="7736376" y="4139808"/>
            <a:ext cx="1356824" cy="387798"/>
          </a:xfrm>
          <a:prstGeom prst="rect">
            <a:avLst/>
          </a:prstGeom>
          <a:noFill/>
          <a:ln w="9525">
            <a:noFill/>
            <a:miter lim="800000"/>
            <a:headEnd/>
            <a:tailEnd/>
          </a:ln>
        </p:spPr>
        <p:txBody>
          <a:bodyPr wrap="square" anchor="ctr">
            <a:spAutoFit/>
          </a:bodyPr>
          <a:lstStyle/>
          <a:p>
            <a:pPr algn="ctr">
              <a:lnSpc>
                <a:spcPct val="80000"/>
              </a:lnSpc>
            </a:pPr>
            <a:endParaRPr lang="en-US" sz="1200" b="1" dirty="0">
              <a:solidFill>
                <a:srgbClr val="000000"/>
              </a:solidFill>
              <a:cs typeface="Times New Roman" pitchFamily="18" charset="0"/>
            </a:endParaRPr>
          </a:p>
          <a:p>
            <a:pPr algn="ctr">
              <a:lnSpc>
                <a:spcPct val="80000"/>
              </a:lnSpc>
            </a:pPr>
            <a:r>
              <a:rPr lang="en-US" sz="1200" b="1" dirty="0" smtClean="0">
                <a:solidFill>
                  <a:srgbClr val="000000"/>
                </a:solidFill>
                <a:cs typeface="Times New Roman" pitchFamily="18" charset="0"/>
              </a:rPr>
              <a:t>GE Portable</a:t>
            </a:r>
            <a:endParaRPr lang="en-US" sz="1200" b="1" dirty="0">
              <a:solidFill>
                <a:srgbClr val="000000"/>
              </a:solidFill>
              <a:cs typeface="Times New Roman" pitchFamily="18" charset="0"/>
            </a:endParaRPr>
          </a:p>
        </p:txBody>
      </p:sp>
      <p:sp>
        <p:nvSpPr>
          <p:cNvPr id="73" name="Text Box 58"/>
          <p:cNvSpPr txBox="1">
            <a:spLocks noChangeArrowheads="1"/>
          </p:cNvSpPr>
          <p:nvPr/>
        </p:nvSpPr>
        <p:spPr bwMode="auto">
          <a:xfrm>
            <a:off x="7550468" y="5033888"/>
            <a:ext cx="1356824" cy="387798"/>
          </a:xfrm>
          <a:prstGeom prst="rect">
            <a:avLst/>
          </a:prstGeom>
          <a:noFill/>
          <a:ln w="9525">
            <a:noFill/>
            <a:miter lim="800000"/>
            <a:headEnd/>
            <a:tailEnd/>
          </a:ln>
        </p:spPr>
        <p:txBody>
          <a:bodyPr wrap="square" anchor="ctr">
            <a:spAutoFit/>
          </a:bodyPr>
          <a:lstStyle/>
          <a:p>
            <a:pPr algn="ctr">
              <a:lnSpc>
                <a:spcPct val="80000"/>
              </a:lnSpc>
            </a:pPr>
            <a:endParaRPr lang="en-US" sz="1200" b="1" dirty="0">
              <a:solidFill>
                <a:srgbClr val="000000"/>
              </a:solidFill>
              <a:cs typeface="Times New Roman" pitchFamily="18" charset="0"/>
            </a:endParaRPr>
          </a:p>
          <a:p>
            <a:pPr algn="ctr">
              <a:lnSpc>
                <a:spcPct val="80000"/>
              </a:lnSpc>
            </a:pPr>
            <a:r>
              <a:rPr lang="en-US" sz="1200" b="1" dirty="0" smtClean="0">
                <a:solidFill>
                  <a:srgbClr val="000000"/>
                </a:solidFill>
                <a:cs typeface="Times New Roman" pitchFamily="18" charset="0"/>
              </a:rPr>
              <a:t>Online Viewers</a:t>
            </a:r>
            <a:endParaRPr lang="en-US" sz="1200" b="1" dirty="0">
              <a:solidFill>
                <a:srgbClr val="000000"/>
              </a:solidFill>
              <a:cs typeface="Times New Roman" pitchFamily="18" charset="0"/>
            </a:endParaRPr>
          </a:p>
        </p:txBody>
      </p:sp>
      <p:sp>
        <p:nvSpPr>
          <p:cNvPr id="74" name="AutoShape 42"/>
          <p:cNvSpPr>
            <a:spLocks noChangeArrowheads="1"/>
          </p:cNvSpPr>
          <p:nvPr/>
        </p:nvSpPr>
        <p:spPr bwMode="auto">
          <a:xfrm>
            <a:off x="2814320" y="1549400"/>
            <a:ext cx="1300163" cy="890588"/>
          </a:xfrm>
          <a:prstGeom prst="can">
            <a:avLst>
              <a:gd name="adj" fmla="val 25000"/>
            </a:avLst>
          </a:prstGeom>
          <a:gradFill rotWithShape="0">
            <a:gsLst>
              <a:gs pos="0">
                <a:srgbClr val="6D7E5E"/>
              </a:gs>
              <a:gs pos="50000">
                <a:srgbClr val="ABB5A3"/>
              </a:gs>
              <a:gs pos="100000">
                <a:srgbClr val="6D7E5E"/>
              </a:gs>
            </a:gsLst>
            <a:lin ang="0" scaled="1"/>
          </a:gradFill>
          <a:ln w="9525">
            <a:noFill/>
            <a:round/>
            <a:headEnd/>
            <a:tailEnd/>
          </a:ln>
        </p:spPr>
        <p:txBody>
          <a:bodyPr wrap="none" anchor="ctr"/>
          <a:lstStyle/>
          <a:p>
            <a:pPr algn="ctr">
              <a:lnSpc>
                <a:spcPct val="80000"/>
              </a:lnSpc>
            </a:pPr>
            <a:r>
              <a:rPr lang="en-US" dirty="0" smtClean="0">
                <a:solidFill>
                  <a:srgbClr val="000000"/>
                </a:solidFill>
                <a:cs typeface="Times New Roman" pitchFamily="18" charset="0"/>
              </a:rPr>
              <a:t>GIS</a:t>
            </a:r>
            <a:endParaRPr lang="en-US" dirty="0">
              <a:solidFill>
                <a:srgbClr val="000000"/>
              </a:solidFill>
              <a:cs typeface="Times New Roman" pitchFamily="18" charset="0"/>
            </a:endParaRPr>
          </a:p>
          <a:p>
            <a:pPr algn="ctr">
              <a:lnSpc>
                <a:spcPct val="80000"/>
              </a:lnSpc>
            </a:pPr>
            <a:r>
              <a:rPr lang="en-US" b="1" dirty="0" smtClean="0">
                <a:solidFill>
                  <a:srgbClr val="000000"/>
                </a:solidFill>
                <a:cs typeface="Times New Roman" pitchFamily="18" charset="0"/>
              </a:rPr>
              <a:t>OGI</a:t>
            </a:r>
            <a:endParaRPr lang="en-US" b="1" dirty="0">
              <a:solidFill>
                <a:srgbClr val="000000"/>
              </a:solidFill>
              <a:cs typeface="Times New Roman" pitchFamily="18" charset="0"/>
            </a:endParaRPr>
          </a:p>
        </p:txBody>
      </p:sp>
      <p:sp>
        <p:nvSpPr>
          <p:cNvPr id="75" name="Line 40"/>
          <p:cNvSpPr>
            <a:spLocks noChangeShapeType="1"/>
          </p:cNvSpPr>
          <p:nvPr/>
        </p:nvSpPr>
        <p:spPr bwMode="auto">
          <a:xfrm flipH="1">
            <a:off x="3334385" y="2484438"/>
            <a:ext cx="0" cy="533400"/>
          </a:xfrm>
          <a:prstGeom prst="line">
            <a:avLst/>
          </a:prstGeom>
          <a:noFill/>
          <a:ln w="19050">
            <a:solidFill>
              <a:srgbClr val="000066"/>
            </a:solidFill>
            <a:prstDash val="dash"/>
            <a:round/>
            <a:headEnd type="triangle" w="lg" len="lg"/>
            <a:tailEnd type="none" w="lg" len="lg"/>
          </a:ln>
        </p:spPr>
        <p:txBody>
          <a:bodyPr/>
          <a:lstStyle/>
          <a:p>
            <a:endParaRPr lang="en-US"/>
          </a:p>
        </p:txBody>
      </p:sp>
      <p:sp>
        <p:nvSpPr>
          <p:cNvPr id="77" name="Line 40"/>
          <p:cNvSpPr>
            <a:spLocks noChangeShapeType="1"/>
          </p:cNvSpPr>
          <p:nvPr/>
        </p:nvSpPr>
        <p:spPr bwMode="auto">
          <a:xfrm flipH="1" flipV="1">
            <a:off x="3618865" y="2509520"/>
            <a:ext cx="0" cy="477520"/>
          </a:xfrm>
          <a:prstGeom prst="line">
            <a:avLst/>
          </a:prstGeom>
          <a:noFill/>
          <a:ln w="19050">
            <a:solidFill>
              <a:srgbClr val="000066"/>
            </a:solidFill>
            <a:prstDash val="dash"/>
            <a:round/>
            <a:headEnd type="triangle" w="lg" len="lg"/>
            <a:tailEnd type="none" w="lg" len="lg"/>
          </a:ln>
        </p:spPr>
        <p:txBody>
          <a:bodyPr/>
          <a:lstStyle/>
          <a:p>
            <a:endParaRPr lang="en-US"/>
          </a:p>
        </p:txBody>
      </p:sp>
      <p:sp>
        <p:nvSpPr>
          <p:cNvPr id="78" name="Line 74"/>
          <p:cNvSpPr>
            <a:spLocks noChangeShapeType="1"/>
          </p:cNvSpPr>
          <p:nvPr/>
        </p:nvSpPr>
        <p:spPr bwMode="auto">
          <a:xfrm rot="5373245" flipH="1">
            <a:off x="4446842" y="4024479"/>
            <a:ext cx="290956" cy="830881"/>
          </a:xfrm>
          <a:prstGeom prst="line">
            <a:avLst/>
          </a:prstGeom>
          <a:noFill/>
          <a:ln w="28575">
            <a:solidFill>
              <a:srgbClr val="000066"/>
            </a:solidFill>
            <a:round/>
            <a:headEnd/>
            <a:tailEnd type="triangle" w="med" len="med"/>
          </a:ln>
        </p:spPr>
        <p:txBody>
          <a:bodyPr wrap="none" anchor="ctr"/>
          <a:lstStyle/>
          <a:p>
            <a:endParaRPr lang="en-US"/>
          </a:p>
        </p:txBody>
      </p:sp>
      <p:sp>
        <p:nvSpPr>
          <p:cNvPr id="79" name="Line 74"/>
          <p:cNvSpPr>
            <a:spLocks noChangeShapeType="1"/>
          </p:cNvSpPr>
          <p:nvPr/>
        </p:nvSpPr>
        <p:spPr bwMode="auto">
          <a:xfrm rot="5373245" flipV="1">
            <a:off x="5495734" y="5233471"/>
            <a:ext cx="275972" cy="211218"/>
          </a:xfrm>
          <a:prstGeom prst="line">
            <a:avLst/>
          </a:prstGeom>
          <a:noFill/>
          <a:ln w="28575">
            <a:solidFill>
              <a:srgbClr val="000066"/>
            </a:solidFill>
            <a:round/>
            <a:headEnd/>
            <a:tailEnd type="triangle" w="med" len="med"/>
          </a:ln>
        </p:spPr>
        <p:txBody>
          <a:bodyPr wrap="none" anchor="ctr"/>
          <a:lstStyle/>
          <a:p>
            <a:endParaRPr lang="en-US"/>
          </a:p>
        </p:txBody>
      </p:sp>
      <p:sp>
        <p:nvSpPr>
          <p:cNvPr id="82" name="Line 74"/>
          <p:cNvSpPr>
            <a:spLocks noChangeShapeType="1"/>
          </p:cNvSpPr>
          <p:nvPr/>
        </p:nvSpPr>
        <p:spPr bwMode="auto">
          <a:xfrm rot="5373245" flipH="1" flipV="1">
            <a:off x="5883196" y="4307132"/>
            <a:ext cx="181768" cy="143658"/>
          </a:xfrm>
          <a:prstGeom prst="line">
            <a:avLst/>
          </a:prstGeom>
          <a:noFill/>
          <a:ln w="28575">
            <a:solidFill>
              <a:srgbClr val="000066"/>
            </a:solidFill>
            <a:round/>
            <a:headEnd/>
            <a:tailEnd type="triangle" w="med" len="med"/>
          </a:ln>
        </p:spPr>
        <p:txBody>
          <a:bodyPr wrap="none" anchor="ctr"/>
          <a:lstStyle/>
          <a:p>
            <a:endParaRPr lang="en-US"/>
          </a:p>
        </p:txBody>
      </p:sp>
      <p:pic>
        <p:nvPicPr>
          <p:cNvPr id="85" name="Picture 4"/>
          <p:cNvPicPr>
            <a:picLocks noChangeAspect="1" noChangeArrowheads="1"/>
          </p:cNvPicPr>
          <p:nvPr/>
        </p:nvPicPr>
        <p:blipFill>
          <a:blip r:embed="rId7" cstate="print"/>
          <a:srcRect/>
          <a:stretch>
            <a:fillRect/>
          </a:stretch>
        </p:blipFill>
        <p:spPr bwMode="auto">
          <a:xfrm>
            <a:off x="1343660" y="1283018"/>
            <a:ext cx="990600" cy="695325"/>
          </a:xfrm>
          <a:prstGeom prst="rect">
            <a:avLst/>
          </a:prstGeom>
          <a:noFill/>
          <a:ln w="9525">
            <a:noFill/>
            <a:miter lim="800000"/>
            <a:headEnd/>
            <a:tailEnd/>
          </a:ln>
        </p:spPr>
      </p:pic>
      <p:sp>
        <p:nvSpPr>
          <p:cNvPr id="86" name="Text Box 58"/>
          <p:cNvSpPr txBox="1">
            <a:spLocks noChangeArrowheads="1"/>
          </p:cNvSpPr>
          <p:nvPr/>
        </p:nvSpPr>
        <p:spPr bwMode="auto">
          <a:xfrm>
            <a:off x="1302068" y="1813168"/>
            <a:ext cx="1356824" cy="387798"/>
          </a:xfrm>
          <a:prstGeom prst="rect">
            <a:avLst/>
          </a:prstGeom>
          <a:noFill/>
          <a:ln w="9525">
            <a:noFill/>
            <a:miter lim="800000"/>
            <a:headEnd/>
            <a:tailEnd/>
          </a:ln>
        </p:spPr>
        <p:txBody>
          <a:bodyPr wrap="square" anchor="ctr">
            <a:spAutoFit/>
          </a:bodyPr>
          <a:lstStyle/>
          <a:p>
            <a:pPr algn="ctr">
              <a:lnSpc>
                <a:spcPct val="80000"/>
              </a:lnSpc>
            </a:pPr>
            <a:endParaRPr lang="en-US" sz="1200" b="1" dirty="0">
              <a:solidFill>
                <a:srgbClr val="000000"/>
              </a:solidFill>
              <a:cs typeface="Times New Roman" pitchFamily="18" charset="0"/>
            </a:endParaRPr>
          </a:p>
          <a:p>
            <a:pPr algn="ctr">
              <a:lnSpc>
                <a:spcPct val="80000"/>
              </a:lnSpc>
            </a:pPr>
            <a:r>
              <a:rPr lang="en-US" sz="1200" b="1" dirty="0" err="1" smtClean="0">
                <a:solidFill>
                  <a:srgbClr val="000000"/>
                </a:solidFill>
                <a:cs typeface="Times New Roman" pitchFamily="18" charset="0"/>
              </a:rPr>
              <a:t>Mapper</a:t>
            </a:r>
            <a:endParaRPr lang="en-US" sz="1200" b="1" dirty="0">
              <a:solidFill>
                <a:srgbClr val="000000"/>
              </a:solidFill>
              <a:cs typeface="Times New Roman" pitchFamily="18" charset="0"/>
            </a:endParaRPr>
          </a:p>
        </p:txBody>
      </p:sp>
      <p:sp>
        <p:nvSpPr>
          <p:cNvPr id="87" name="Line 74"/>
          <p:cNvSpPr>
            <a:spLocks noChangeShapeType="1"/>
          </p:cNvSpPr>
          <p:nvPr/>
        </p:nvSpPr>
        <p:spPr bwMode="auto">
          <a:xfrm rot="5373245" flipH="1" flipV="1">
            <a:off x="985468" y="1932130"/>
            <a:ext cx="388431" cy="244624"/>
          </a:xfrm>
          <a:prstGeom prst="line">
            <a:avLst/>
          </a:prstGeom>
          <a:noFill/>
          <a:ln w="28575">
            <a:solidFill>
              <a:srgbClr val="000066"/>
            </a:solidFill>
            <a:round/>
            <a:headEnd/>
            <a:tailEnd type="triangle" w="med" len="med"/>
          </a:ln>
        </p:spPr>
        <p:txBody>
          <a:bodyPr wrap="none" anchor="ctr"/>
          <a:lstStyle/>
          <a:p>
            <a:endParaRPr lang="en-US"/>
          </a:p>
        </p:txBody>
      </p:sp>
      <p:sp>
        <p:nvSpPr>
          <p:cNvPr id="88" name="Line 74"/>
          <p:cNvSpPr>
            <a:spLocks noChangeShapeType="1"/>
          </p:cNvSpPr>
          <p:nvPr/>
        </p:nvSpPr>
        <p:spPr bwMode="auto">
          <a:xfrm rot="5373245" flipH="1">
            <a:off x="1829658" y="2435708"/>
            <a:ext cx="618043" cy="1082343"/>
          </a:xfrm>
          <a:prstGeom prst="line">
            <a:avLst/>
          </a:prstGeom>
          <a:noFill/>
          <a:ln w="28575">
            <a:solidFill>
              <a:srgbClr val="000066"/>
            </a:solidFill>
            <a:round/>
            <a:headEnd/>
            <a:tailEnd type="triangle" w="med" len="med"/>
          </a:ln>
        </p:spPr>
        <p:txBody>
          <a:bodyPr wrap="none" anchor="ctr"/>
          <a:lstStyle/>
          <a:p>
            <a:endParaRPr lang="en-US"/>
          </a:p>
        </p:txBody>
      </p:sp>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646567" y="348343"/>
            <a:ext cx="7772400" cy="1143000"/>
          </a:xfrm>
        </p:spPr>
        <p:txBody>
          <a:bodyPr/>
          <a:lstStyle/>
          <a:p>
            <a:r>
              <a:rPr lang="en-US" dirty="0" smtClean="0"/>
              <a:t>ArcGIS SDK and API </a:t>
            </a:r>
            <a:r>
              <a:rPr lang="en-US" dirty="0"/>
              <a:t>– Components for GIS</a:t>
            </a:r>
          </a:p>
        </p:txBody>
      </p:sp>
      <p:sp>
        <p:nvSpPr>
          <p:cNvPr id="505861" name="WordArt 5"/>
          <p:cNvSpPr>
            <a:spLocks noChangeArrowheads="1" noChangeShapeType="1" noTextEdit="1"/>
          </p:cNvSpPr>
          <p:nvPr/>
        </p:nvSpPr>
        <p:spPr bwMode="auto">
          <a:xfrm>
            <a:off x="1050245" y="5258724"/>
            <a:ext cx="1611312" cy="617538"/>
          </a:xfrm>
          <a:prstGeom prst="rect">
            <a:avLst/>
          </a:prstGeom>
        </p:spPr>
        <p:txBody>
          <a:bodyPr wrap="none" fromWordArt="1">
            <a:prstTxWarp prst="textPlain">
              <a:avLst>
                <a:gd name="adj" fmla="val 50000"/>
              </a:avLst>
            </a:prstTxWarp>
          </a:bodyPr>
          <a:lstStyle/>
          <a:p>
            <a:pPr algn="ctr"/>
            <a:r>
              <a:rPr lang="en-US" sz="3600" kern="10" dirty="0" smtClean="0">
                <a:ln w="9525">
                  <a:solidFill>
                    <a:schemeClr val="tx1"/>
                  </a:solidFill>
                  <a:round/>
                  <a:headEnd/>
                  <a:tailEnd/>
                </a:ln>
                <a:solidFill>
                  <a:srgbClr val="FFCC66"/>
                </a:solidFill>
                <a:latin typeface="Arial Black"/>
              </a:rPr>
              <a:t>Navigation</a:t>
            </a:r>
            <a:endParaRPr lang="en-US" sz="3600" kern="10" dirty="0">
              <a:ln w="9525">
                <a:solidFill>
                  <a:schemeClr val="tx1"/>
                </a:solidFill>
                <a:round/>
                <a:headEnd/>
                <a:tailEnd/>
              </a:ln>
              <a:solidFill>
                <a:srgbClr val="FFCC66"/>
              </a:solidFill>
              <a:latin typeface="Arial Black"/>
            </a:endParaRPr>
          </a:p>
        </p:txBody>
      </p:sp>
      <p:sp>
        <p:nvSpPr>
          <p:cNvPr id="505862" name="WordArt 6"/>
          <p:cNvSpPr>
            <a:spLocks noChangeArrowheads="1" noChangeShapeType="1" noTextEdit="1"/>
          </p:cNvSpPr>
          <p:nvPr/>
        </p:nvSpPr>
        <p:spPr bwMode="auto">
          <a:xfrm>
            <a:off x="689882" y="2818737"/>
            <a:ext cx="1612900" cy="6175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C00"/>
                </a:solidFill>
                <a:latin typeface="Arial Black"/>
              </a:rPr>
              <a:t>Display</a:t>
            </a:r>
          </a:p>
        </p:txBody>
      </p:sp>
      <p:sp>
        <p:nvSpPr>
          <p:cNvPr id="505863" name="WordArt 7"/>
          <p:cNvSpPr>
            <a:spLocks noChangeArrowheads="1" noChangeShapeType="1" noTextEdit="1"/>
          </p:cNvSpPr>
          <p:nvPr/>
        </p:nvSpPr>
        <p:spPr bwMode="auto">
          <a:xfrm>
            <a:off x="2037670" y="3464849"/>
            <a:ext cx="1611312" cy="617538"/>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chemeClr val="bg1"/>
                </a:solidFill>
                <a:latin typeface="Arial Black"/>
              </a:rPr>
              <a:t>Layers</a:t>
            </a:r>
            <a:endParaRPr lang="en-US" sz="3600" kern="10" dirty="0">
              <a:ln w="9525">
                <a:solidFill>
                  <a:srgbClr val="000000"/>
                </a:solidFill>
                <a:round/>
                <a:headEnd/>
                <a:tailEnd/>
              </a:ln>
              <a:solidFill>
                <a:schemeClr val="bg1"/>
              </a:solidFill>
              <a:latin typeface="Arial Black"/>
            </a:endParaRPr>
          </a:p>
        </p:txBody>
      </p:sp>
      <p:sp>
        <p:nvSpPr>
          <p:cNvPr id="505864" name="WordArt 8"/>
          <p:cNvSpPr>
            <a:spLocks noChangeArrowheads="1" noChangeShapeType="1" noTextEdit="1"/>
          </p:cNvSpPr>
          <p:nvPr/>
        </p:nvSpPr>
        <p:spPr bwMode="auto">
          <a:xfrm>
            <a:off x="651782" y="4237962"/>
            <a:ext cx="2649538" cy="617537"/>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92D050"/>
                </a:solidFill>
                <a:latin typeface="Arial Black"/>
              </a:rPr>
              <a:t>Spatial Reference</a:t>
            </a:r>
          </a:p>
        </p:txBody>
      </p:sp>
      <p:sp>
        <p:nvSpPr>
          <p:cNvPr id="505865" name="WordArt 9"/>
          <p:cNvSpPr>
            <a:spLocks noChangeArrowheads="1" noChangeShapeType="1" noTextEdit="1"/>
          </p:cNvSpPr>
          <p:nvPr/>
        </p:nvSpPr>
        <p:spPr bwMode="auto">
          <a:xfrm>
            <a:off x="1778907" y="2094837"/>
            <a:ext cx="1611313" cy="617537"/>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92D050"/>
                </a:solidFill>
                <a:latin typeface="Arial Black"/>
              </a:rPr>
              <a:t>Geometry</a:t>
            </a:r>
          </a:p>
        </p:txBody>
      </p:sp>
      <p:pic>
        <p:nvPicPr>
          <p:cNvPr id="505866" name="Picture 10" descr="M:\GISADMIN\Graphics\software\ArcGIS_Server\objectDiagram.jpg"/>
          <p:cNvPicPr>
            <a:picLocks noChangeAspect="1" noChangeArrowheads="1"/>
          </p:cNvPicPr>
          <p:nvPr/>
        </p:nvPicPr>
        <p:blipFill>
          <a:blip r:embed="rId3" cstate="print"/>
          <a:srcRect/>
          <a:stretch>
            <a:fillRect/>
          </a:stretch>
        </p:blipFill>
        <p:spPr bwMode="auto">
          <a:xfrm>
            <a:off x="6744835" y="4046538"/>
            <a:ext cx="2055812" cy="2811462"/>
          </a:xfrm>
          <a:prstGeom prst="rect">
            <a:avLst/>
          </a:prstGeom>
          <a:noFill/>
        </p:spPr>
      </p:pic>
      <p:sp>
        <p:nvSpPr>
          <p:cNvPr id="11" name="Text Placeholder 10"/>
          <p:cNvSpPr>
            <a:spLocks noGrp="1"/>
          </p:cNvSpPr>
          <p:nvPr>
            <p:ph type="body" sz="half" idx="2"/>
          </p:nvPr>
        </p:nvSpPr>
        <p:spPr>
          <a:xfrm>
            <a:off x="4399417" y="1404257"/>
            <a:ext cx="3873726" cy="4191000"/>
          </a:xfrm>
        </p:spPr>
        <p:txBody>
          <a:bodyPr/>
          <a:lstStyle/>
          <a:p>
            <a:r>
              <a:rPr lang="en-US" dirty="0" smtClean="0"/>
              <a:t>Components not found in a typical business application </a:t>
            </a:r>
          </a:p>
          <a:p>
            <a:r>
              <a:rPr lang="en-US" dirty="0" smtClean="0"/>
              <a:t>Variety of platforms supported</a:t>
            </a:r>
            <a:endParaRPr lang="en-US" dirty="0"/>
          </a:p>
        </p:txBody>
      </p:sp>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r>
              <a:rPr lang="en-US" dirty="0" smtClean="0">
                <a:solidFill>
                  <a:srgbClr val="38387E"/>
                </a:solidFill>
              </a:rPr>
              <a:t>Contact Information</a:t>
            </a:r>
          </a:p>
        </p:txBody>
      </p:sp>
      <p:sp>
        <p:nvSpPr>
          <p:cNvPr id="47107" name="Text Box 1027"/>
          <p:cNvSpPr txBox="1">
            <a:spLocks noChangeArrowheads="1"/>
          </p:cNvSpPr>
          <p:nvPr/>
        </p:nvSpPr>
        <p:spPr bwMode="auto">
          <a:xfrm>
            <a:off x="1752600" y="1422315"/>
            <a:ext cx="5181600" cy="4314787"/>
          </a:xfrm>
          <a:prstGeom prst="rect">
            <a:avLst/>
          </a:prstGeom>
          <a:noFill/>
          <a:ln w="9525">
            <a:noFill/>
            <a:miter lim="800000"/>
            <a:headEnd/>
            <a:tailEnd/>
          </a:ln>
        </p:spPr>
        <p:txBody>
          <a:bodyPr wrap="square" lIns="82058" tIns="41029" rIns="82058" bIns="41029" anchor="b">
            <a:spAutoFit/>
          </a:bodyPr>
          <a:lstStyle/>
          <a:p>
            <a:pPr>
              <a:lnSpc>
                <a:spcPct val="50000"/>
              </a:lnSpc>
              <a:spcBef>
                <a:spcPct val="50000"/>
              </a:spcBef>
            </a:pPr>
            <a:endParaRPr lang="en-US" sz="2200" dirty="0" smtClean="0">
              <a:solidFill>
                <a:schemeClr val="bg2"/>
              </a:solidFill>
            </a:endParaRPr>
          </a:p>
          <a:p>
            <a:pPr>
              <a:spcBef>
                <a:spcPct val="50000"/>
              </a:spcBef>
            </a:pPr>
            <a:r>
              <a:rPr lang="en-US" sz="3200" dirty="0" smtClean="0">
                <a:solidFill>
                  <a:schemeClr val="tx1"/>
                </a:solidFill>
              </a:rPr>
              <a:t>Email: MO.GIS@oa.mo.gov</a:t>
            </a:r>
          </a:p>
          <a:p>
            <a:pPr>
              <a:lnSpc>
                <a:spcPct val="50000"/>
              </a:lnSpc>
              <a:spcBef>
                <a:spcPct val="50000"/>
              </a:spcBef>
            </a:pPr>
            <a:endParaRPr lang="en-US" sz="2200" dirty="0" smtClean="0">
              <a:solidFill>
                <a:schemeClr val="bg2"/>
              </a:solidFill>
            </a:endParaRPr>
          </a:p>
          <a:p>
            <a:pPr>
              <a:spcBef>
                <a:spcPct val="50000"/>
              </a:spcBef>
            </a:pPr>
            <a:r>
              <a:rPr lang="en-US" sz="2500" b="1" dirty="0" smtClean="0">
                <a:solidFill>
                  <a:schemeClr val="tx1"/>
                </a:solidFill>
              </a:rPr>
              <a:t>ITSD-GIS web page:</a:t>
            </a:r>
          </a:p>
          <a:p>
            <a:pPr>
              <a:spcBef>
                <a:spcPct val="50000"/>
              </a:spcBef>
            </a:pPr>
            <a:r>
              <a:rPr lang="en-US" sz="2500" dirty="0" smtClean="0">
                <a:solidFill>
                  <a:schemeClr val="bg2"/>
                </a:solidFill>
              </a:rPr>
              <a:t>http://content.oa.mo.gov/information-technology-itsd/it-governance/office-geospatial-information/</a:t>
            </a:r>
            <a:endParaRPr lang="en-US" sz="2200" dirty="0">
              <a:solidFill>
                <a:schemeClr val="bg2"/>
              </a:solidFill>
            </a:endParaRPr>
          </a:p>
          <a:p>
            <a:pPr>
              <a:lnSpc>
                <a:spcPct val="50000"/>
              </a:lnSpc>
              <a:spcBef>
                <a:spcPct val="50000"/>
              </a:spcBef>
            </a:pPr>
            <a:endParaRPr lang="en-US" sz="2200" dirty="0">
              <a:solidFill>
                <a:schemeClr val="bg2"/>
              </a:solidFill>
            </a:endParaRPr>
          </a:p>
          <a:p>
            <a:pPr>
              <a:lnSpc>
                <a:spcPct val="50000"/>
              </a:lnSpc>
              <a:spcBef>
                <a:spcPct val="50000"/>
              </a:spcBef>
            </a:pPr>
            <a:endParaRPr lang="en-US" sz="2200" dirty="0">
              <a:solidFill>
                <a:schemeClr val="bg2"/>
              </a:solidFill>
            </a:endParaRPr>
          </a:p>
        </p:txBody>
      </p:sp>
      <p:pic>
        <p:nvPicPr>
          <p:cNvPr id="47108" name="Picture 1028"/>
          <p:cNvPicPr>
            <a:picLocks noChangeAspect="1" noChangeArrowheads="1"/>
          </p:cNvPicPr>
          <p:nvPr/>
        </p:nvPicPr>
        <p:blipFill>
          <a:blip r:embed="rId3" cstate="print"/>
          <a:srcRect/>
          <a:stretch>
            <a:fillRect/>
          </a:stretch>
        </p:blipFill>
        <p:spPr bwMode="auto">
          <a:xfrm>
            <a:off x="6593484" y="1600200"/>
            <a:ext cx="2107156" cy="1828800"/>
          </a:xfrm>
          <a:prstGeom prst="rect">
            <a:avLst/>
          </a:prstGeom>
          <a:noFill/>
          <a:ln w="9525">
            <a:noFill/>
            <a:miter lim="800000"/>
            <a:headEnd/>
            <a:tailEnd/>
          </a:ln>
        </p:spPr>
      </p:pic>
      <p:sp>
        <p:nvSpPr>
          <p:cNvPr id="5" name="Text Box 3"/>
          <p:cNvSpPr txBox="1">
            <a:spLocks noChangeArrowheads="1"/>
          </p:cNvSpPr>
          <p:nvPr/>
        </p:nvSpPr>
        <p:spPr bwMode="auto">
          <a:xfrm>
            <a:off x="1524000" y="5791200"/>
            <a:ext cx="6934200" cy="636857"/>
          </a:xfrm>
          <a:prstGeom prst="rect">
            <a:avLst/>
          </a:prstGeom>
          <a:noFill/>
          <a:ln w="9525">
            <a:noFill/>
            <a:miter lim="800000"/>
            <a:headEnd/>
            <a:tailEnd/>
          </a:ln>
        </p:spPr>
        <p:txBody>
          <a:bodyPr wrap="square" lIns="82058" tIns="41029" rIns="82058" bIns="41029" anchor="b">
            <a:spAutoFit/>
          </a:bodyPr>
          <a:lstStyle/>
          <a:p>
            <a:pPr>
              <a:spcBef>
                <a:spcPct val="50000"/>
              </a:spcBef>
            </a:pPr>
            <a:r>
              <a:rPr lang="en-US" sz="3600" dirty="0">
                <a:solidFill>
                  <a:schemeClr val="tx1"/>
                </a:solidFill>
                <a:latin typeface="+mn-lt"/>
              </a:rPr>
              <a:t>Thank you for your interest in GIS.</a:t>
            </a:r>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dirty="0" smtClean="0"/>
              <a:t>What can you do with GIS</a:t>
            </a:r>
            <a:r>
              <a:rPr lang="en-US" dirty="0"/>
              <a:t>?</a:t>
            </a:r>
          </a:p>
        </p:txBody>
      </p:sp>
      <p:sp>
        <p:nvSpPr>
          <p:cNvPr id="517123" name="Rectangle 3"/>
          <p:cNvSpPr>
            <a:spLocks noGrp="1" noChangeArrowheads="1"/>
          </p:cNvSpPr>
          <p:nvPr>
            <p:ph idx="1"/>
          </p:nvPr>
        </p:nvSpPr>
        <p:spPr>
          <a:xfrm>
            <a:off x="1300163" y="1904992"/>
            <a:ext cx="7158037" cy="3886200"/>
          </a:xfrm>
        </p:spPr>
        <p:txBody>
          <a:bodyPr/>
          <a:lstStyle/>
          <a:p>
            <a:r>
              <a:rPr lang="en-US" dirty="0" smtClean="0"/>
              <a:t>Map where things are</a:t>
            </a:r>
            <a:endParaRPr lang="en-US" dirty="0"/>
          </a:p>
          <a:p>
            <a:r>
              <a:rPr lang="en-US" dirty="0" smtClean="0"/>
              <a:t>Analyze data based by location</a:t>
            </a:r>
          </a:p>
          <a:p>
            <a:r>
              <a:rPr lang="en-US" dirty="0" smtClean="0"/>
              <a:t>Find </a:t>
            </a:r>
            <a:r>
              <a:rPr lang="en-US" dirty="0" smtClean="0"/>
              <a:t>data densities</a:t>
            </a:r>
            <a:endParaRPr lang="en-US" dirty="0" smtClean="0"/>
          </a:p>
          <a:p>
            <a:r>
              <a:rPr lang="en-US" dirty="0" smtClean="0"/>
              <a:t>Provides </a:t>
            </a:r>
            <a:r>
              <a:rPr lang="en-US" dirty="0"/>
              <a:t>a ‘picture’ of your </a:t>
            </a:r>
            <a:r>
              <a:rPr lang="en-US" dirty="0" smtClean="0"/>
              <a:t>data</a:t>
            </a:r>
          </a:p>
          <a:p>
            <a:r>
              <a:rPr lang="en-US" dirty="0" smtClean="0"/>
              <a:t>Integrate this functionality into your business processes</a:t>
            </a:r>
            <a:endParaRPr lang="en-US" dirty="0"/>
          </a:p>
          <a:p>
            <a:endParaRPr lang="en-US" dirty="0"/>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8" name="Rectangle 6"/>
          <p:cNvSpPr>
            <a:spLocks noGrp="1" noChangeArrowheads="1"/>
          </p:cNvSpPr>
          <p:nvPr>
            <p:ph type="title" idx="4294967295"/>
          </p:nvPr>
        </p:nvSpPr>
        <p:spPr>
          <a:xfrm>
            <a:off x="1900238" y="-39688"/>
            <a:ext cx="7243762" cy="1082676"/>
          </a:xfrm>
        </p:spPr>
        <p:txBody>
          <a:bodyPr/>
          <a:lstStyle/>
          <a:p>
            <a:r>
              <a:rPr lang="en-US" sz="3600" dirty="0" smtClean="0"/>
              <a:t>Analyzing Data by Location </a:t>
            </a:r>
            <a:br>
              <a:rPr lang="en-US" sz="3600" dirty="0" smtClean="0"/>
            </a:br>
            <a:r>
              <a:rPr lang="en-US" sz="2400" dirty="0" smtClean="0"/>
              <a:t>Floodplain and Property Boundaries</a:t>
            </a:r>
            <a:endParaRPr lang="en-US" sz="2400" dirty="0"/>
          </a:p>
        </p:txBody>
      </p:sp>
      <p:pic>
        <p:nvPicPr>
          <p:cNvPr id="479241" name="Picture 9" descr="M:\GISADMIN\Graphics\SampleMaps\plat.jpg"/>
          <p:cNvPicPr>
            <a:picLocks noChangeAspect="1" noChangeArrowheads="1"/>
          </p:cNvPicPr>
          <p:nvPr/>
        </p:nvPicPr>
        <p:blipFill>
          <a:blip r:embed="rId3" cstate="print"/>
          <a:srcRect/>
          <a:stretch>
            <a:fillRect/>
          </a:stretch>
        </p:blipFill>
        <p:spPr bwMode="auto">
          <a:xfrm>
            <a:off x="782638" y="1055688"/>
            <a:ext cx="3070225" cy="1957387"/>
          </a:xfrm>
          <a:prstGeom prst="rect">
            <a:avLst/>
          </a:prstGeom>
          <a:noFill/>
        </p:spPr>
      </p:pic>
      <p:pic>
        <p:nvPicPr>
          <p:cNvPr id="479242" name="Picture 10" descr="M:\GISADMIN\Graphics\SampleMaps\floodplain.jpg"/>
          <p:cNvPicPr>
            <a:picLocks noChangeAspect="1" noChangeArrowheads="1"/>
          </p:cNvPicPr>
          <p:nvPr/>
        </p:nvPicPr>
        <p:blipFill>
          <a:blip r:embed="rId4" cstate="print"/>
          <a:srcRect/>
          <a:stretch>
            <a:fillRect/>
          </a:stretch>
        </p:blipFill>
        <p:spPr bwMode="auto">
          <a:xfrm>
            <a:off x="5459413" y="1017588"/>
            <a:ext cx="3186112" cy="2032000"/>
          </a:xfrm>
          <a:prstGeom prst="rect">
            <a:avLst/>
          </a:prstGeom>
          <a:noFill/>
        </p:spPr>
      </p:pic>
      <p:pic>
        <p:nvPicPr>
          <p:cNvPr id="479243" name="Picture 11" descr="M:\GISADMIN\Graphics\SampleMaps\platFloodplain.jpg"/>
          <p:cNvPicPr>
            <a:picLocks noChangeAspect="1" noChangeArrowheads="1"/>
          </p:cNvPicPr>
          <p:nvPr/>
        </p:nvPicPr>
        <p:blipFill>
          <a:blip r:embed="rId5" cstate="print"/>
          <a:srcRect/>
          <a:stretch>
            <a:fillRect/>
          </a:stretch>
        </p:blipFill>
        <p:spPr bwMode="auto">
          <a:xfrm>
            <a:off x="2570163" y="3146425"/>
            <a:ext cx="4273550" cy="2724150"/>
          </a:xfrm>
          <a:prstGeom prst="rect">
            <a:avLst/>
          </a:prstGeom>
          <a:noFill/>
        </p:spPr>
      </p:pic>
      <p:sp>
        <p:nvSpPr>
          <p:cNvPr id="479245" name="Text Box 13"/>
          <p:cNvSpPr txBox="1">
            <a:spLocks noChangeArrowheads="1"/>
          </p:cNvSpPr>
          <p:nvPr/>
        </p:nvSpPr>
        <p:spPr bwMode="auto">
          <a:xfrm>
            <a:off x="749300" y="2435225"/>
            <a:ext cx="3089275" cy="581025"/>
          </a:xfrm>
          <a:prstGeom prst="rect">
            <a:avLst/>
          </a:prstGeom>
          <a:solidFill>
            <a:srgbClr val="CCECFF">
              <a:alpha val="50000"/>
            </a:srgbClr>
          </a:solidFill>
          <a:ln w="9525">
            <a:noFill/>
            <a:miter lim="800000"/>
            <a:headEnd/>
            <a:tailEnd/>
          </a:ln>
          <a:effectLst/>
        </p:spPr>
        <p:txBody>
          <a:bodyPr>
            <a:spAutoFit/>
          </a:bodyPr>
          <a:lstStyle/>
          <a:p>
            <a:pPr>
              <a:spcBef>
                <a:spcPct val="50000"/>
              </a:spcBef>
            </a:pPr>
            <a:r>
              <a:rPr lang="en-US" sz="1600" dirty="0">
                <a:solidFill>
                  <a:schemeClr val="tx1"/>
                </a:solidFill>
                <a:latin typeface="Arial" charset="0"/>
              </a:rPr>
              <a:t>Property boundaries from tax assessor</a:t>
            </a:r>
          </a:p>
        </p:txBody>
      </p:sp>
      <p:sp>
        <p:nvSpPr>
          <p:cNvPr id="479246" name="Text Box 14"/>
          <p:cNvSpPr txBox="1">
            <a:spLocks noChangeArrowheads="1"/>
          </p:cNvSpPr>
          <p:nvPr/>
        </p:nvSpPr>
        <p:spPr bwMode="auto">
          <a:xfrm>
            <a:off x="5470525" y="2670175"/>
            <a:ext cx="3144838" cy="366713"/>
          </a:xfrm>
          <a:prstGeom prst="rect">
            <a:avLst/>
          </a:prstGeom>
          <a:solidFill>
            <a:srgbClr val="CCECFF">
              <a:alpha val="50000"/>
            </a:srgbClr>
          </a:solidFill>
          <a:ln w="9525">
            <a:noFill/>
            <a:miter lim="800000"/>
            <a:headEnd/>
            <a:tailEnd/>
          </a:ln>
          <a:effectLst/>
        </p:spPr>
        <p:txBody>
          <a:bodyPr>
            <a:spAutoFit/>
          </a:bodyPr>
          <a:lstStyle/>
          <a:p>
            <a:pPr>
              <a:spcBef>
                <a:spcPct val="50000"/>
              </a:spcBef>
            </a:pPr>
            <a:r>
              <a:rPr lang="en-US" sz="1800">
                <a:solidFill>
                  <a:schemeClr val="tx1"/>
                </a:solidFill>
                <a:latin typeface="Arial" charset="0"/>
              </a:rPr>
              <a:t>Flood plain from FEMA</a:t>
            </a:r>
          </a:p>
        </p:txBody>
      </p:sp>
      <p:sp>
        <p:nvSpPr>
          <p:cNvPr id="479247" name="Text Box 15"/>
          <p:cNvSpPr txBox="1">
            <a:spLocks noChangeArrowheads="1"/>
          </p:cNvSpPr>
          <p:nvPr/>
        </p:nvSpPr>
        <p:spPr bwMode="auto">
          <a:xfrm>
            <a:off x="1574800" y="5942013"/>
            <a:ext cx="6862763" cy="646331"/>
          </a:xfrm>
          <a:prstGeom prst="rect">
            <a:avLst/>
          </a:prstGeom>
          <a:noFill/>
          <a:ln w="9525">
            <a:noFill/>
            <a:miter lim="800000"/>
            <a:headEnd/>
            <a:tailEnd/>
          </a:ln>
          <a:effectLst/>
        </p:spPr>
        <p:txBody>
          <a:bodyPr>
            <a:spAutoFit/>
          </a:bodyPr>
          <a:lstStyle/>
          <a:p>
            <a:pPr>
              <a:spcBef>
                <a:spcPct val="50000"/>
              </a:spcBef>
            </a:pPr>
            <a:r>
              <a:rPr lang="en-US" sz="1800" dirty="0" smtClean="0">
                <a:solidFill>
                  <a:schemeClr val="accent4">
                    <a:lumMod val="95000"/>
                    <a:lumOff val="5000"/>
                  </a:schemeClr>
                </a:solidFill>
                <a:latin typeface="Arial" charset="0"/>
              </a:rPr>
              <a:t>Combining data from two different sources, the properties that fall within </a:t>
            </a:r>
            <a:r>
              <a:rPr lang="en-US" sz="1800" dirty="0">
                <a:solidFill>
                  <a:schemeClr val="accent4">
                    <a:lumMod val="95000"/>
                    <a:lumOff val="5000"/>
                  </a:schemeClr>
                </a:solidFill>
                <a:latin typeface="Arial" charset="0"/>
              </a:rPr>
              <a:t>the flood plain are now easily identified.</a:t>
            </a:r>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dirty="0" smtClean="0"/>
              <a:t>Data Summarization</a:t>
            </a:r>
            <a:endParaRPr lang="en-US" dirty="0"/>
          </a:p>
        </p:txBody>
      </p:sp>
      <p:sp>
        <p:nvSpPr>
          <p:cNvPr id="518149" name="Text Box 5"/>
          <p:cNvSpPr txBox="1">
            <a:spLocks noChangeArrowheads="1"/>
          </p:cNvSpPr>
          <p:nvPr/>
        </p:nvSpPr>
        <p:spPr bwMode="auto">
          <a:xfrm>
            <a:off x="4800600" y="1752600"/>
            <a:ext cx="4146550" cy="923330"/>
          </a:xfrm>
          <a:prstGeom prst="rect">
            <a:avLst/>
          </a:prstGeom>
          <a:noFill/>
          <a:ln w="6350">
            <a:noFill/>
            <a:miter lim="800000"/>
            <a:headEnd/>
            <a:tailEnd/>
          </a:ln>
          <a:effectLst/>
        </p:spPr>
        <p:txBody>
          <a:bodyPr>
            <a:spAutoFit/>
          </a:bodyPr>
          <a:lstStyle/>
          <a:p>
            <a:pPr>
              <a:spcBef>
                <a:spcPct val="50000"/>
              </a:spcBef>
            </a:pPr>
            <a:r>
              <a:rPr lang="en-US" dirty="0" smtClean="0">
                <a:solidFill>
                  <a:schemeClr val="tx1"/>
                </a:solidFill>
                <a:latin typeface="Arial" charset="0"/>
              </a:rPr>
              <a:t>Summarizing points by location, provides another way of illustrating the concentration of points.</a:t>
            </a:r>
            <a:endParaRPr lang="en-US" sz="1800" dirty="0">
              <a:solidFill>
                <a:schemeClr val="tx1"/>
              </a:solidFill>
              <a:latin typeface="Arial" charset="0"/>
            </a:endParaRPr>
          </a:p>
        </p:txBody>
      </p:sp>
      <p:pic>
        <p:nvPicPr>
          <p:cNvPr id="6" name="Picture 5" descr="crimePoints.png"/>
          <p:cNvPicPr>
            <a:picLocks noChangeAspect="1"/>
          </p:cNvPicPr>
          <p:nvPr/>
        </p:nvPicPr>
        <p:blipFill>
          <a:blip r:embed="rId3" cstate="print"/>
          <a:stretch>
            <a:fillRect/>
          </a:stretch>
        </p:blipFill>
        <p:spPr>
          <a:xfrm>
            <a:off x="1524000" y="1828800"/>
            <a:ext cx="3184971" cy="2667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953000" y="3276600"/>
            <a:ext cx="3254058" cy="28194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3" name="Picture 3" descr="C:\table.jpg"/>
          <p:cNvPicPr>
            <a:picLocks noChangeAspect="1" noChangeArrowheads="1"/>
          </p:cNvPicPr>
          <p:nvPr/>
        </p:nvPicPr>
        <p:blipFill>
          <a:blip r:embed="rId3" cstate="print"/>
          <a:srcRect b="29245"/>
          <a:stretch>
            <a:fillRect/>
          </a:stretch>
        </p:blipFill>
        <p:spPr bwMode="auto">
          <a:xfrm>
            <a:off x="3922713" y="1292225"/>
            <a:ext cx="4608512" cy="2247900"/>
          </a:xfrm>
          <a:prstGeom prst="rect">
            <a:avLst/>
          </a:prstGeom>
          <a:noFill/>
        </p:spPr>
      </p:pic>
      <p:sp>
        <p:nvSpPr>
          <p:cNvPr id="450564" name="Text Box 4"/>
          <p:cNvSpPr txBox="1">
            <a:spLocks noChangeArrowheads="1"/>
          </p:cNvSpPr>
          <p:nvPr/>
        </p:nvSpPr>
        <p:spPr bwMode="auto">
          <a:xfrm>
            <a:off x="1498600" y="2032853"/>
            <a:ext cx="2444750" cy="830997"/>
          </a:xfrm>
          <a:prstGeom prst="rect">
            <a:avLst/>
          </a:prstGeom>
          <a:noFill/>
          <a:ln w="9525">
            <a:noFill/>
            <a:miter lim="800000"/>
            <a:headEnd/>
            <a:tailEnd/>
          </a:ln>
          <a:effectLst/>
        </p:spPr>
        <p:txBody>
          <a:bodyPr anchor="b">
            <a:spAutoFit/>
          </a:bodyPr>
          <a:lstStyle/>
          <a:p>
            <a:r>
              <a:rPr lang="en-US" sz="2400" dirty="0" smtClean="0">
                <a:solidFill>
                  <a:schemeClr val="bg2"/>
                </a:solidFill>
                <a:latin typeface="+mn-lt"/>
              </a:rPr>
              <a:t>Data files </a:t>
            </a:r>
            <a:r>
              <a:rPr lang="en-US" sz="2400" dirty="0">
                <a:solidFill>
                  <a:schemeClr val="bg2"/>
                </a:solidFill>
                <a:latin typeface="+mn-lt"/>
              </a:rPr>
              <a:t>are NOT easy to interpret!</a:t>
            </a:r>
          </a:p>
        </p:txBody>
      </p:sp>
      <p:sp>
        <p:nvSpPr>
          <p:cNvPr id="450565" name="Text Box 5"/>
          <p:cNvSpPr txBox="1">
            <a:spLocks noChangeArrowheads="1"/>
          </p:cNvSpPr>
          <p:nvPr/>
        </p:nvSpPr>
        <p:spPr bwMode="auto">
          <a:xfrm>
            <a:off x="4576763" y="4108450"/>
            <a:ext cx="3962400" cy="1292662"/>
          </a:xfrm>
          <a:prstGeom prst="rect">
            <a:avLst/>
          </a:prstGeom>
          <a:noFill/>
          <a:ln w="9525">
            <a:noFill/>
            <a:miter lim="800000"/>
            <a:headEnd/>
            <a:tailEnd/>
          </a:ln>
          <a:effectLst/>
        </p:spPr>
        <p:txBody>
          <a:bodyPr>
            <a:spAutoFit/>
          </a:bodyPr>
          <a:lstStyle/>
          <a:p>
            <a:pPr>
              <a:spcBef>
                <a:spcPct val="50000"/>
              </a:spcBef>
            </a:pPr>
            <a:r>
              <a:rPr lang="en-US" sz="2400" dirty="0">
                <a:solidFill>
                  <a:schemeClr val="tx1"/>
                </a:solidFill>
                <a:latin typeface="+mn-lt"/>
              </a:rPr>
              <a:t>The same data can be shown visually using GIS.</a:t>
            </a:r>
          </a:p>
          <a:p>
            <a:pPr>
              <a:spcBef>
                <a:spcPct val="50000"/>
              </a:spcBef>
            </a:pPr>
            <a:r>
              <a:rPr lang="en-US" sz="2000" dirty="0">
                <a:solidFill>
                  <a:schemeClr val="tx1"/>
                </a:solidFill>
                <a:latin typeface="+mn-lt"/>
              </a:rPr>
              <a:t>(A picture is worth a 1000 words.)</a:t>
            </a:r>
          </a:p>
        </p:txBody>
      </p:sp>
      <p:sp>
        <p:nvSpPr>
          <p:cNvPr id="450566" name="Rectangle 6"/>
          <p:cNvSpPr>
            <a:spLocks noGrp="1" noChangeArrowheads="1"/>
          </p:cNvSpPr>
          <p:nvPr>
            <p:ph type="title"/>
          </p:nvPr>
        </p:nvSpPr>
        <p:spPr>
          <a:xfrm>
            <a:off x="1447800" y="457200"/>
            <a:ext cx="7280275" cy="801687"/>
          </a:xfrm>
        </p:spPr>
        <p:txBody>
          <a:bodyPr/>
          <a:lstStyle/>
          <a:p>
            <a:r>
              <a:rPr lang="en-US" dirty="0"/>
              <a:t>Provides a picture of your data</a:t>
            </a:r>
          </a:p>
        </p:txBody>
      </p:sp>
      <p:pic>
        <p:nvPicPr>
          <p:cNvPr id="2050" name="Picture 2"/>
          <p:cNvPicPr>
            <a:picLocks noChangeAspect="1" noChangeArrowheads="1"/>
          </p:cNvPicPr>
          <p:nvPr/>
        </p:nvPicPr>
        <p:blipFill>
          <a:blip r:embed="rId4" cstate="print"/>
          <a:srcRect/>
          <a:stretch>
            <a:fillRect/>
          </a:stretch>
        </p:blipFill>
        <p:spPr bwMode="auto">
          <a:xfrm>
            <a:off x="1600200" y="3674834"/>
            <a:ext cx="2667000" cy="2378304"/>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GIS Concepts</a:t>
            </a:r>
            <a:endParaRPr lang="en-US" sz="4800" dirty="0"/>
          </a:p>
        </p:txBody>
      </p:sp>
      <p:sp>
        <p:nvSpPr>
          <p:cNvPr id="3" name="Content Placeholder 2"/>
          <p:cNvSpPr>
            <a:spLocks noGrp="1"/>
          </p:cNvSpPr>
          <p:nvPr>
            <p:ph idx="1"/>
          </p:nvPr>
        </p:nvSpPr>
        <p:spPr/>
        <p:txBody>
          <a:bodyPr/>
          <a:lstStyle/>
          <a:p>
            <a:r>
              <a:rPr lang="en-US" dirty="0" smtClean="0"/>
              <a:t>Layers </a:t>
            </a:r>
          </a:p>
          <a:p>
            <a:r>
              <a:rPr lang="en-US" dirty="0" smtClean="0"/>
              <a:t>Place by address - Geocoding</a:t>
            </a:r>
          </a:p>
          <a:p>
            <a:r>
              <a:rPr lang="en-US" dirty="0" smtClean="0"/>
              <a:t>Display tabular data on a map - Joining</a:t>
            </a:r>
          </a:p>
          <a:p>
            <a:r>
              <a:rPr lang="en-US" dirty="0" smtClean="0"/>
              <a:t>Find what’s nearby - Buffering</a:t>
            </a:r>
          </a:p>
          <a:p>
            <a:r>
              <a:rPr lang="en-US" dirty="0" smtClean="0"/>
              <a:t>Analysis and Output</a:t>
            </a:r>
            <a:endParaRPr lang="en-US" dirty="0"/>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1_topo">
  <a:themeElements>
    <a:clrScheme name="">
      <a:dk1>
        <a:srgbClr val="000000"/>
      </a:dk1>
      <a:lt1>
        <a:srgbClr val="025F92"/>
      </a:lt1>
      <a:dk2>
        <a:srgbClr val="FFFFCC"/>
      </a:dk2>
      <a:lt2>
        <a:srgbClr val="000000"/>
      </a:lt2>
      <a:accent1>
        <a:srgbClr val="91C6D1"/>
      </a:accent1>
      <a:accent2>
        <a:srgbClr val="376D6C"/>
      </a:accent2>
      <a:accent3>
        <a:srgbClr val="AAB6C7"/>
      </a:accent3>
      <a:accent4>
        <a:srgbClr val="000000"/>
      </a:accent4>
      <a:accent5>
        <a:srgbClr val="C7DFE5"/>
      </a:accent5>
      <a:accent6>
        <a:srgbClr val="316261"/>
      </a:accent6>
      <a:hlink>
        <a:srgbClr val="008000"/>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000066"/>
          </a:solidFill>
          <a:round/>
          <a:headEnd/>
          <a:tailEnd type="triangle" w="med" len="med"/>
        </a:ln>
      </a:spPr>
      <a:bodyPr wrap="none" anchor="ctr"/>
      <a:lstStyle>
        <a:defPP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9092</TotalTime>
  <Words>4749</Words>
  <Application>Microsoft Office PowerPoint</Application>
  <PresentationFormat>On-screen Show (4:3)</PresentationFormat>
  <Paragraphs>401</Paragraphs>
  <Slides>42</Slides>
  <Notes>40</Notes>
  <HiddenSlides>2</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1_topo</vt:lpstr>
      <vt:lpstr>Slide 1</vt:lpstr>
      <vt:lpstr>Location  Location  LOCATION!</vt:lpstr>
      <vt:lpstr>G – I –What?</vt:lpstr>
      <vt:lpstr>What is GIS?</vt:lpstr>
      <vt:lpstr>What can you do with GIS?</vt:lpstr>
      <vt:lpstr>Analyzing Data by Location  Floodplain and Property Boundaries</vt:lpstr>
      <vt:lpstr>Data Summarization</vt:lpstr>
      <vt:lpstr>Provides a picture of your data</vt:lpstr>
      <vt:lpstr>GIS Concepts</vt:lpstr>
      <vt:lpstr>GIS Uses Data in Layers</vt:lpstr>
      <vt:lpstr>Geocoding</vt:lpstr>
      <vt:lpstr>Tables – XY coordinates</vt:lpstr>
      <vt:lpstr>Symbolizing Data</vt:lpstr>
      <vt:lpstr>Joining Data</vt:lpstr>
      <vt:lpstr>Buffering - Risk Management</vt:lpstr>
      <vt:lpstr>Output from the Analysis</vt:lpstr>
      <vt:lpstr>Considerations</vt:lpstr>
      <vt:lpstr>Supported file formats</vt:lpstr>
      <vt:lpstr>GIS data storage</vt:lpstr>
      <vt:lpstr>Versioned editing</vt:lpstr>
      <vt:lpstr>Basic Geographic Data Types</vt:lpstr>
      <vt:lpstr>GIS usage</vt:lpstr>
      <vt:lpstr>OGI Products and Services</vt:lpstr>
      <vt:lpstr>Slide 24</vt:lpstr>
      <vt:lpstr>ArcGIS Server</vt:lpstr>
      <vt:lpstr>Interactive Web Maps</vt:lpstr>
      <vt:lpstr>ArcGIS Online</vt:lpstr>
      <vt:lpstr>Embed web maps into a page</vt:lpstr>
      <vt:lpstr>Desktop GIS software</vt:lpstr>
      <vt:lpstr>ArcGIS – Levels of Functionality</vt:lpstr>
      <vt:lpstr>Desktop Environment</vt:lpstr>
      <vt:lpstr>ArcGIS example</vt:lpstr>
      <vt:lpstr>Integrating GIS into Business Process</vt:lpstr>
      <vt:lpstr>Types of Integration</vt:lpstr>
      <vt:lpstr>Types of Integration</vt:lpstr>
      <vt:lpstr>CMDB – Map Interface</vt:lpstr>
      <vt:lpstr>Types of Integration</vt:lpstr>
      <vt:lpstr>Streamline GIS processes</vt:lpstr>
      <vt:lpstr>Types of Integration</vt:lpstr>
      <vt:lpstr>Enterprise GIS Example</vt:lpstr>
      <vt:lpstr>ArcGIS SDK and API – Components for GIS</vt:lpstr>
      <vt:lpstr>Contact Information</vt:lpstr>
    </vt:vector>
  </TitlesOfParts>
  <Company>Missouri Department of Health and Senior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GIS in Public Health</dc:title>
  <dc:subject>GIS training</dc:subject>
  <dc:creator>Tracy Schloss</dc:creator>
  <cp:lastModifiedBy>schlot</cp:lastModifiedBy>
  <cp:revision>362</cp:revision>
  <cp:lastPrinted>1601-01-01T00:00:00Z</cp:lastPrinted>
  <dcterms:created xsi:type="dcterms:W3CDTF">2002-03-25T18:21:58Z</dcterms:created>
  <dcterms:modified xsi:type="dcterms:W3CDTF">2014-01-23T17:45:03Z</dcterms:modified>
</cp:coreProperties>
</file>