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6"/>
  </p:sldMasterIdLst>
  <p:notesMasterIdLst>
    <p:notesMasterId r:id="rId15"/>
  </p:notesMasterIdLst>
  <p:sldIdLst>
    <p:sldId id="257" r:id="rId7"/>
    <p:sldId id="258" r:id="rId8"/>
    <p:sldId id="259" r:id="rId9"/>
    <p:sldId id="260" r:id="rId10"/>
    <p:sldId id="263" r:id="rId11"/>
    <p:sldId id="262" r:id="rId12"/>
    <p:sldId id="261" r:id="rId13"/>
    <p:sldId id="264" r:id="rId14"/>
  </p:sldIdLst>
  <p:sldSz cx="9144000" cy="7315200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8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16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186" autoAdjust="0"/>
    <p:restoredTop sz="92000" autoAdjust="0"/>
  </p:normalViewPr>
  <p:slideViewPr>
    <p:cSldViewPr>
      <p:cViewPr varScale="1">
        <p:scale>
          <a:sx n="80" d="100"/>
          <a:sy n="80" d="100"/>
        </p:scale>
        <p:origin x="2035" y="67"/>
      </p:cViewPr>
      <p:guideLst>
        <p:guide orient="horz" pos="230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41" y="0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39CD7A1-774A-485E-AB66-DC138A57B627}" type="datetimeFigureOut">
              <a:rPr lang="en-US"/>
              <a:pPr>
                <a:defRPr/>
              </a:pPr>
              <a:t>3/25/2024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9850" y="692150"/>
            <a:ext cx="433070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387769"/>
            <a:ext cx="5607050" cy="41559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772378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41" y="8772378"/>
            <a:ext cx="3038475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91A67BF-5E9E-4F3A-ADD4-9ED3B9796C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524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3976691" y="0"/>
            <a:ext cx="3049587" cy="454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59" tIns="45630" rIns="91259" bIns="45630" anchor="ctr"/>
          <a:lstStyle>
            <a:lvl1pPr defTabSz="9128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128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128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128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128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endParaRPr lang="en-US" altLang="en-US" sz="800">
              <a:latin typeface="Times New Roman" pitchFamily="18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976691" y="8778690"/>
            <a:ext cx="3049587" cy="465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2489" tIns="92134" rIns="192489" bIns="92134" anchor="b"/>
          <a:lstStyle>
            <a:lvl1pPr defTabSz="19161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19161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19161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19161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19161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9161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9161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9161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9161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2400">
                <a:latin typeface="Times New Roman" pitchFamily="18" charset="0"/>
              </a:rPr>
              <a:t>1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2" y="8778690"/>
            <a:ext cx="3062288" cy="465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59" tIns="45630" rIns="91259" bIns="45630" anchor="ctr"/>
          <a:lstStyle>
            <a:lvl1pPr defTabSz="9128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128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128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128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128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endParaRPr lang="en-US" altLang="en-US" sz="800">
              <a:latin typeface="Times New Roman" pitchFamily="18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2" y="0"/>
            <a:ext cx="3062288" cy="454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59" tIns="45630" rIns="91259" bIns="45630" anchor="ctr"/>
          <a:lstStyle>
            <a:lvl1pPr defTabSz="9128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128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128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128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128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endParaRPr lang="en-US" altLang="en-US" sz="800">
              <a:latin typeface="Times New Roman" pitchFamily="18" charset="0"/>
            </a:endParaRPr>
          </a:p>
        </p:txBody>
      </p:sp>
      <p:sp>
        <p:nvSpPr>
          <p:cNvPr id="7174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5" name="Rectangle 7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976691" y="0"/>
            <a:ext cx="3049587" cy="454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59" tIns="45630" rIns="91259" bIns="45630" anchor="ctr"/>
          <a:lstStyle>
            <a:lvl1pPr defTabSz="9128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128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128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128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128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endParaRPr lang="en-US" altLang="en-US" sz="800">
              <a:latin typeface="Times New Roman" pitchFamily="18" charset="0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976691" y="8778690"/>
            <a:ext cx="3049587" cy="465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2489" tIns="92134" rIns="192489" bIns="92134" anchor="b"/>
          <a:lstStyle>
            <a:lvl1pPr defTabSz="19161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19161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19161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19161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19161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9161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9161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9161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9161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2400">
                <a:latin typeface="Times New Roman" pitchFamily="18" charset="0"/>
              </a:rPr>
              <a:t>1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" y="8778690"/>
            <a:ext cx="3062288" cy="465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59" tIns="45630" rIns="91259" bIns="45630" anchor="ctr"/>
          <a:lstStyle>
            <a:lvl1pPr defTabSz="9128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128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128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128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128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endParaRPr lang="en-US" altLang="en-US" sz="800">
              <a:latin typeface="Times New Roman" pitchFamily="18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" y="0"/>
            <a:ext cx="3062288" cy="454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259" tIns="45630" rIns="91259" bIns="45630" anchor="ctr"/>
          <a:lstStyle>
            <a:lvl1pPr defTabSz="9128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128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128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128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128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buFontTx/>
              <a:buChar char="–"/>
            </a:pPr>
            <a:endParaRPr lang="en-US" altLang="en-US" sz="800">
              <a:latin typeface="Times New Roman" pitchFamily="18" charset="0"/>
            </a:endParaRPr>
          </a:p>
        </p:txBody>
      </p:sp>
      <p:sp>
        <p:nvSpPr>
          <p:cNvPr id="8198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9" name="Rectangle 7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304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80495-3B1E-4446-9C09-BEA22BF72E27}" type="datetime1">
              <a:rPr lang="en-US"/>
              <a:pPr>
                <a:defRPr/>
              </a:pPr>
              <a:t>3/25/2024</a:t>
            </a:fld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6E1B6-C845-4A50-A439-3E7958F818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237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79B1C-2F09-4B2D-82EC-684F5938A78E}" type="datetime1">
              <a:rPr lang="en-US"/>
              <a:pPr>
                <a:defRPr/>
              </a:pPr>
              <a:t>3/25/2024</a:t>
            </a:fld>
            <a:endParaRPr lang="en-US" dirty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E1398-C6F0-4FC0-8645-405D284DF9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362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3048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2112963"/>
            <a:ext cx="7772400" cy="4389437"/>
          </a:xfrm>
        </p:spPr>
        <p:txBody>
          <a:bodyPr/>
          <a:lstStyle/>
          <a:p>
            <a:pPr lvl="0"/>
            <a:r>
              <a:rPr lang="en-US" noProof="0" dirty="0"/>
              <a:t>Click icon to add table</a:t>
            </a:r>
          </a:p>
        </p:txBody>
      </p:sp>
      <p:sp>
        <p:nvSpPr>
          <p:cNvPr id="4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8A916-AACC-41E4-A69B-875A2DAE535B}" type="datetime1">
              <a:rPr lang="en-US"/>
              <a:pPr>
                <a:defRPr/>
              </a:pPr>
              <a:t>3/25/2024</a:t>
            </a:fld>
            <a:endParaRPr lang="en-US" dirty="0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BD721-0575-4D2C-9027-2400696FA5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30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BC24A-DD66-4B34-B7F1-59EC011A0279}" type="datetime1">
              <a:rPr lang="en-US"/>
              <a:pPr>
                <a:defRPr/>
              </a:pPr>
              <a:t>3/25/2024</a:t>
            </a:fld>
            <a:endParaRPr lang="en-US" dirty="0"/>
          </a:p>
        </p:txBody>
      </p:sp>
      <p:sp>
        <p:nvSpPr>
          <p:cNvPr id="3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8BC1D-3488-4670-9D4E-FFA3C83802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94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304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2577E-3972-4A78-887D-BA09A542FD0F}" type="datetime1">
              <a:rPr lang="en-US"/>
              <a:pPr>
                <a:defRPr/>
              </a:pPr>
              <a:t>3/25/2024</a:t>
            </a:fld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7A6D9-496E-4D6F-B1D6-CBF36EC180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838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4B986-94C8-4A33-9561-DC0BB4793553}" type="datetime1">
              <a:rPr lang="en-US"/>
              <a:pPr>
                <a:defRPr/>
              </a:pPr>
              <a:t>3/25/2024</a:t>
            </a:fld>
            <a:endParaRPr lang="en-US" dirty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5579C-DEF7-4AC4-A76B-44277F7D61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974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12963"/>
            <a:ext cx="77724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0650" tIns="39685" rIns="80650" bIns="396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457200" y="6780213"/>
            <a:ext cx="2133600" cy="3889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lnSpc>
                <a:spcPct val="80000"/>
              </a:lnSpc>
              <a:spcBef>
                <a:spcPct val="20000"/>
              </a:spcBef>
              <a:buSzPct val="100000"/>
              <a:buFontTx/>
              <a:buChar char="–"/>
              <a:defRPr sz="105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BBDE8AD-3B42-4CBF-9930-7F0D194B0836}" type="datetime1">
              <a:rPr lang="en-US"/>
              <a:pPr>
                <a:defRPr/>
              </a:pPr>
              <a:t>3/25/2024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553200" y="6780213"/>
            <a:ext cx="2133600" cy="3889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lnSpc>
                <a:spcPct val="80000"/>
              </a:lnSpc>
              <a:spcBef>
                <a:spcPct val="20000"/>
              </a:spcBef>
              <a:buSzPct val="100000"/>
              <a:buFontTx/>
              <a:buChar char="–"/>
              <a:defRPr sz="105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A8D4926-A9BA-432C-983A-0F3D44CA40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9" name="Title Placeholder 7"/>
          <p:cNvSpPr>
            <a:spLocks noGrp="1"/>
          </p:cNvSpPr>
          <p:nvPr>
            <p:ph type="title"/>
          </p:nvPr>
        </p:nvSpPr>
        <p:spPr bwMode="auto">
          <a:xfrm>
            <a:off x="457200" y="914400"/>
            <a:ext cx="822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30" name="AutoShape 9" descr="data:image/jpg;base64,/9j/4AAQSkZJRgABAQAAAQABAAD/2wCEAAkGBhMSERQUEhQWFRMVFSAYGRgVFBgWGBkeGCEdGxweFhkXICYeGRwjGhgcKzAgLygpLSwuGCgxNTArNjIrLCkBCQoKDgwOGg8PGjUfHyUqNSo0NS01NCssLC8uLzUpLi81MDE1NSwpNSo1KSwpLDUtLi80LywqLC8pKiwsNCwtMv/AABEIAHgAZAMBIgACEQEDEQH/xAAcAAACAgMBAQAAAAAAAAAAAAAABgQFAQMHAgj/xABHEAACAQIDAgUQBwcEAwAAAAABAgMEEQASIQUxBhMiMkEHFBcjMzRRUlNhcXN0gbGyFkKRlJXR0hUkQ3KTobRiY4LBRJKi/8QAGgEAAgMBAQAAAAAAAAAAAAAAAAQDBQYCB//EADQRAAEDAgIFCgYDAQAAAAAAAAEAAhEDBAUxEhMhUnEVIkFRYYGhseHwBhRCwdHxMjORkv/aAAwDAQACEQMRAD8AfuqTtowxql3WMxyzS8WxR2SBVPFq41TO8iAsNQt7YUKPgNPLGjsNnRF1DcWNmpNlza2MkjZnOupOLrqxdzPsNV8afDBQ9yj/AJF+AxmfiDEK9m2nqDEzOwHKOvimKDA8mUl9jybymz/wiH9WDseTeU2f+EQ/qxf1O155pmp6BFeSPusspIghvqAcusklvqDd0kYlrwJrCLvtOUP/ALdPAsf/AKsrG3/LCVocbumCoKgaDlIG3/GldO1TTEJV7Hk3lNn/AIRD+rB2PJvKbP8AwiH9WLysqKyg5VZkqKXpqIkMckXnniBIKeF1OnSMXqOCAQQQRcEG4IO4g9IxX3uIYvZP0az88jDYPgpGMpPyC4uyyiaoiyUHaJTHf9mQcqwBvbo37tce+Jl8Sg/DIcb5O/doe1t8oxutj1vDbalXtKVWoJcWgnisNfYjcUrh7GOgA9Q/ChcTL4lB+GQ4OJl8Sg/DIcTbYLYf+QobviUnytd7/gPwoXEy+LQfhkOJWydqSwTWCwRy8VJLFLTRdb3aBTI0VRGhySRuikXtcE3B0x7tiI/fUPqar/HfCt3Z0adIuaII4p2wxG4q3DWPdIPYOpd/oqkSRpINA6hgP5gD/wB4ziNsHvWD1KfKMGKJapI3Vi7mfYar40+J219qGm2fJMOdHT5l/mygL/8ARGIPVi7mfYar40+JW39mtUbNliTnvT8nzsFDKPeQMZD4kDTUtw/LSM8ObKZoZOhM3BLYQpKSKEasFzSMd7yNq7MeklicXGK3g5thKulhnTmyIG9B+sp84a4PowbZ2lNCuaKmeo8IjeNWHoEhF/txrwllYSRhgVYAgixBFwQd4I6RhA4KR8S1VR65aSfLHfUiKRRJGL/6cxX0KMeI+rNEZnp2oqxasWCwGNS7k+g2UAa5jpbXGngxWSzz1FVxIVKl1NzOjZREvF2GQHPqG1uN+M78Rta6yM5giOP6lT0Dz0g7RphJU7RUsyg1ZuVNjYBb69F8V44Ow6Wmk/27Tc31fjf3xO2pDG9RtISm0fXZLXbKNAp1PgxWfs/ZxtrH2zm2kOmv1NeRrjcYYAbKhIB5gzMLG3biLmpBcOd0Cejj7C3fR2HXt0lv4vbtG9Z4v9sA4ORXW00ub+GeO1Uf6B9YfbjT+z9n6m8do+d2w2Ov19eXrgGzNn3ADJd9U7abjX6hvyRfow9ot3W/76eyl9N28/8A59fY2ZLb9HYde3SZf4g47Rj4ZD0H7MTKanCTU6hiwEFVYsbkjrd7XPTiuFBs7feOyaN2w2J6M4vyjv1xYUcSLLTCLWMQVWWxzCxp5DofBiG4AFF0ADZ0GekJi0cTcU5LjtOYjoPb7C79sDvWD1KfKMGDYHesHqU+UYMUK1aRurF3M+w1Xxp8MFD3KP8AkX4DC/1Yu5n2Gq+NPiupeqrRqiApU3Cgd7t0ADGS+JrarXFLVNLonLuTVuQJlXS01TRSvLRKssMrZ5aVmyco73p3OiselDoTrcHE8dUuEaPS1yP4nWkjH3Ml1P24W+yxR+JVfdm/PB2WaPxKr7s354Ss8RxO3pim6kXgZSDPqu3UmEyCp9fJUbQdslOaKGRQksz5RVyoL9rQLfilNzyib66AYv6SlSJFjjUKiKFVRuAGgAwo9lij8Sq+7N+eDssUfiVX3ZvzxW4gcSvnA1KZgZADYFIxrGZJOrKdXq9oK6hl68Oh1GgUjHg7Gg5XaY+XzuSNfy92K/6TRtU1kgSYrJUFxaJiQCBzh0HzY3fSWPyc/wDRbHsuFvpMsqTahEhoG3gvPsQp1/mahZMT0KV+xYOSeJj5HN5I0/P34x+w6ezDiY7Mbnk7/wAvdiN9JY/Jz/0WwfSWPyc/9FsWGtt+seCS1d12+KlDY0F1PFR3UWXkjT88YjgVKiBUAVRDVWA3D93c6YjfSWPyc/8ARbBRbUWaqiCrItoarnxlN9PJuvvwtdVaJouDCJ7OITuH06/zLC+Y258CvoPYHesHqU+UYMGwO9YPUp8owYz62CRurF3M+w1Xxp8I0R5I9A+GHnqxdzPsNV8afCNHzR6B8MVWJfT3/ZWeH/V3L1fGqrq1jRnckKouSNfNjM86opZyFUbydwxzbb23pKhyC3a1JChbgEX0JHSbWwlb25rO7E5XrikO1dNDYL4j7PlzRRsd7RqftAxIwsRBhMAyJVXsM8uq9oPyjFtfFTsPn1XtB+UYsKqpEaM7blF9N58AHnJ09+NfQ/qbwXkeKAuvagG8syytcJGpklYEqinUhRdiSdFUDex+OCGZr5ZFMcoUFkY3IDC6spGjKRuYejfh12DwSlp6J6qKWOSeeAmZTZoytiQkMq3KZAd/KViNR0jG2eCMtTQx1Ukscc0FOphUWWMLlBKTytYvnA38lVJuAd5NParPkVuoiefn2cPX9JQviMT+8w+qqv8AHkx7pKkSIrruYX13jwg+cHT3Y8HvmH1VV/jyY7d/FVWHNLbtgPWfIru+wO9YPUp8owYNgd6wepT5RgxAtukbqxdzPsNV8afCNHzR6B8MPPVi7mfYar40+EaPmj0D4YqsS+nv+ys8P+ruS/w5RjTrYEqJAWt4LG1/fiBtThHSPEYVVgpUWKIvJ3G1iRqLYueEc84QJTx5y9wxtcKN3Tprff5sLVHwerYlkVY15YAuWUkWN+Sb6YjoBhpjTMQdm2PcKSuXB50RMjbslNGxNtpOMsaOqqosWUBbDSwIOLXFFwclqgTFUIcqi6vpb0EjQ79/mxe4SrNDXkDzlN0XFzQT+FV7D59V7QflGLmglRaujMoJjFQGbKpc8hXdTlW5IDAH/jim2Hz6r2g/KMWnXDxPFNGMzwSrKq7s2XnLfozIWHvxqKP9LeC8xuXtZijnOy011TaeyY2glqKGUR8ZGzNks8E3JNy6A2zHx1Ibw33Y87I2PGKaGorpRII4kZQ9kgisosVQmxYeOxJvutuxokigqqWWr2fNxZeNy4UXRzlOZZ4bjLJ4SMrecjHmnhgpqSGr2hNxmSJCgYWjQ5RlEEOuaTwE5mvuI3Y5WsXO9ozI1ZWGIERmfOuZSh7YiuxCsAQCxJ8974hnvmH1VV/jyYkPVPNJLPIMrzymQr4oNgqnzqiqD574jnvmH1VV/jyYmP8AFZKi9r8S0m5SfIru+wO9YPUp8owYNgd6wepT5RgxCtakfqwKSlhqesav+3W5P9gT7sIkDXRSNQVBBG7djsfCSgiqWSHjRHVIDLEcobQch7q2kkZD5WS+5ujQ4503U1hMjoEo1dXCMEq6yJc7jMqhNQrEa5QTvwpc2+uiDEJq2uNTOyZVJbBbDN2HT5GD79Wfpwdh0+Rg+/Vn6cJcnHeTfKA3Us5cFsMVR1JRGjO8dOqKLszV9YAAN5JI0GNNb1MEiycZHAOMbKn77XEs1ibAKp1sD9mDk47yOUBupQ2GOXVe0H5Ri1y4u6HqUxyBjFFTmzWa1dWAhvA4y3BtbfiT2HT5GD79WfpxdUzoMDepY28wl1xXdVDokzklSSgUlmGdHYWLxs0bEEW1KEZvffGI6AAqxzu6gANI7SMABbklycungths7Dp8jB9+rP04Ow6fIwffqz9OOtMdSj5Kr6OhrdnVtjzS3bzYjf8AkxDwQVTHzAU7i5818NvYdPkYPv1Z+nFlsXqVBGYMsMUTgCXimmmmlUG/FmWY9rjJAzBVuw0uBgL5ELu0wk0KoqF8x2J42CP3WD1KfKMZxNAwYjV8ljhJQTvOssEd5YFV4ySFVyWIkiJ3jNGd9rXAPRiHDs2piklyLJyquFyylRxi5FEp1O7MDp6MOUkgUEsQANSSbAeknFRtDb4DwxwtG0k2bKWfk9rtmHJub3YC3R7rYEKiih2iFQDMXAcXc5VYkciVgGORgws0WqkMSttBjfElarI1pTGJISyMyl+Y6zelMxjNvCGI0xbHhGFq2pnTKSBxTluRIxBJQ6chwBe2txcjcQN1FtxGjRpWSJ2QuUMgNlXUm5AuAN5tgQleOl2g0LZjOJBQWQB0F57yjWxsWylDfdpi84QRSMaNljd+LqA75bXVeLdSSCddWGgvi0i2vAwBWWMg5bEOuvGaJ0/WINvDbGBtmDXt0WjZD2xdGJsFOvOv0YEJaraCp64lqY0dY5TFG6RleNKRiW8libXzyKLXvlT3Y0QmqaaYRvOzQTAHMyBWTiEJW3N4wyEEaWDG+64xepwhPW1TOYxeBphlDc4QFvrEaEhfBpfGvYW142ee8SwsBHI7hgVfjVOW7WHLAWxBG4r0EYEKt2fBWPJEJOPSMTyM3bBzCqtGGN7kZ7i3p6MRDQ13W6BTUiVaWa/bASZw6cVck8oEB7dFjrhzG0ovKJzc3PG7TXfu1GvnGMHakNr8bHbKWvnW2UHKTv3Bja/hwISxLDWiR0HXHEGZrMrRtKoZIyhGc6oJOM06DbQrjTU0leTLkM3L66UXdQACP3crryTm3HeOnDY+14AWBljDJzhnW6/zC9xjJ2nF5RObm543G1jv3aj7R4cCEbLUiGMHODkF+MN3v05jc3OMYkxyBgCpBBFwQbgg9IODAhQ9s7M64hMebLdlYG17FGDi4POF1Fx0jFfR8GClQs/GAnNK7LksCZhGOTyuSAIh4bkk4MGBC31fB5ZjOJTmjlyWCgq8bR7mVwecDYg2FiMVj8Cnbiw1RmVI8msQDNmieFmJBALHPfcbagaYMGBCy/A5zl7cuiU4btJNzSOXUry+SGDEEa20IwVHA52i4tZlUGSSQniRrxkgmAvmvYEWOvKB11AwYMCFOXg8RTVMHGC87SnNk5vH3vyc2tsx6RfFe3AhlFopggJjkZDFeMyxWGcLmFg6gBlvvAYEEG5gwIWyTgZdiyyLGLo2WOPLGWiZGQsmYjTIRpYkNqTlU41V3Acur5ZgrSpOr3izD94ZHJQZhbKYxvve5O/BgwIUpuCziQypKok6548XiuusfFFWGe7aag3BB8ONT8DbiUM8bCR84JhIkQtlLBZFcEDMoKkWK2GpsMGDAhMFFAUjRGYuyqAXIALECxYgaAnf78ZwYMCF/9k="/>
          <p:cNvSpPr>
            <a:spLocks noChangeAspect="1" noChangeArrowheads="1"/>
          </p:cNvSpPr>
          <p:nvPr/>
        </p:nvSpPr>
        <p:spPr bwMode="auto">
          <a:xfrm>
            <a:off x="39688" y="-547688"/>
            <a:ext cx="952500" cy="114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1031" name="AutoShape 11" descr="data:image/jpg;base64,/9j/4AAQSkZJRgABAQAAAQABAAD/2wCEAAkGBhMSERQUEhQWFRMVFSAYGRgVFBgWGBkeGCEdGxweFhkXICYeGRwjGhgcKzAgLygpLSwuGCgxNTArNjIrLCkBCQoKDgwOGg8PGjUfHyUqNSo0NS01NCssLC8uLzUpLi81MDE1NSwpNSo1KSwpLDUtLi80LywqLC8pKiwsNCwtMv/AABEIAHgAZAMBIgACEQEDEQH/xAAcAAACAgMBAQAAAAAAAAAAAAAABgQFAQMHAgj/xABHEAACAQIDAgUQBwcEAwAAAAABAgMEEQASIQUxBhMiMkEHFBcjMzRRUlNhcXN0gbGyFkKRlJXR0hUkQ3KTobRiY4LBRJKi/8QAGgEAAgMBAQAAAAAAAAAAAAAAAAQDBQYCB//EADQRAAEDAgIFCgYDAQAAAAAAAAEAAhEDBAUxEhMhUnEVIkFRYYGhseHwBhRCwdHxMjORkv/aAAwDAQACEQMRAD8AfuqTtowxql3WMxyzS8WxR2SBVPFq41TO8iAsNQt7YUKPgNPLGjsNnRF1DcWNmpNlza2MkjZnOupOLrqxdzPsNV8afDBQ9yj/AJF+AxmfiDEK9m2nqDEzOwHKOvimKDA8mUl9jybymz/wiH9WDseTeU2f+EQ/qxf1O155pmp6BFeSPusspIghvqAcusklvqDd0kYlrwJrCLvtOUP/ALdPAsf/AKsrG3/LCVocbumCoKgaDlIG3/GldO1TTEJV7Hk3lNn/AIRD+rB2PJvKbP8AwiH9WLysqKyg5VZkqKXpqIkMckXnniBIKeF1OnSMXqOCAQQQRcEG4IO4g9IxX3uIYvZP0az88jDYPgpGMpPyC4uyyiaoiyUHaJTHf9mQcqwBvbo37tce+Jl8Sg/DIcb5O/doe1t8oxutj1vDbalXtKVWoJcWgnisNfYjcUrh7GOgA9Q/ChcTL4lB+GQ4OJl8Sg/DIcTbYLYf+QobviUnytd7/gPwoXEy+LQfhkOJWydqSwTWCwRy8VJLFLTRdb3aBTI0VRGhySRuikXtcE3B0x7tiI/fUPqar/HfCt3Z0adIuaII4p2wxG4q3DWPdIPYOpd/oqkSRpINA6hgP5gD/wB4ziNsHvWD1KfKMGKJapI3Vi7mfYar40+J219qGm2fJMOdHT5l/mygL/8ARGIPVi7mfYar40+JW39mtUbNliTnvT8nzsFDKPeQMZD4kDTUtw/LSM8ObKZoZOhM3BLYQpKSKEasFzSMd7yNq7MeklicXGK3g5thKulhnTmyIG9B+sp84a4PowbZ2lNCuaKmeo8IjeNWHoEhF/txrwllYSRhgVYAgixBFwQd4I6RhA4KR8S1VR65aSfLHfUiKRRJGL/6cxX0KMeI+rNEZnp2oqxasWCwGNS7k+g2UAa5jpbXGngxWSzz1FVxIVKl1NzOjZREvF2GQHPqG1uN+M78Rta6yM5giOP6lT0Dz0g7RphJU7RUsyg1ZuVNjYBb69F8V44Ow6Wmk/27Tc31fjf3xO2pDG9RtISm0fXZLXbKNAp1PgxWfs/ZxtrH2zm2kOmv1NeRrjcYYAbKhIB5gzMLG3biLmpBcOd0Cejj7C3fR2HXt0lv4vbtG9Z4v9sA4ORXW00ub+GeO1Uf6B9YfbjT+z9n6m8do+d2w2Ov19eXrgGzNn3ADJd9U7abjX6hvyRfow9ot3W/76eyl9N28/8A59fY2ZLb9HYde3SZf4g47Rj4ZD0H7MTKanCTU6hiwEFVYsbkjrd7XPTiuFBs7feOyaN2w2J6M4vyjv1xYUcSLLTCLWMQVWWxzCxp5DofBiG4AFF0ADZ0GekJi0cTcU5LjtOYjoPb7C79sDvWD1KfKMGDYHesHqU+UYMUK1aRurF3M+w1Xxp8MFD3KP8AkX4DC/1Yu5n2Gq+NPiupeqrRqiApU3Cgd7t0ADGS+JrarXFLVNLonLuTVuQJlXS01TRSvLRKssMrZ5aVmyco73p3OiselDoTrcHE8dUuEaPS1yP4nWkjH3Ml1P24W+yxR+JVfdm/PB2WaPxKr7s354Ss8RxO3pim6kXgZSDPqu3UmEyCp9fJUbQdslOaKGRQksz5RVyoL9rQLfilNzyib66AYv6SlSJFjjUKiKFVRuAGgAwo9lij8Sq+7N+eDssUfiVX3ZvzxW4gcSvnA1KZgZADYFIxrGZJOrKdXq9oK6hl68Oh1GgUjHg7Gg5XaY+XzuSNfy92K/6TRtU1kgSYrJUFxaJiQCBzh0HzY3fSWPyc/wDRbHsuFvpMsqTahEhoG3gvPsQp1/mahZMT0KV+xYOSeJj5HN5I0/P34x+w6ezDiY7Mbnk7/wAvdiN9JY/Jz/0WwfSWPyc/9FsWGtt+seCS1d12+KlDY0F1PFR3UWXkjT88YjgVKiBUAVRDVWA3D93c6YjfSWPyc/8ARbBRbUWaqiCrItoarnxlN9PJuvvwtdVaJouDCJ7OITuH06/zLC+Y258CvoPYHesHqU+UYMGwO9YPUp8owYz62CRurF3M+w1Xxp8I0R5I9A+GHnqxdzPsNV8afCNHzR6B8MVWJfT3/ZWeH/V3L1fGqrq1jRnckKouSNfNjM86opZyFUbydwxzbb23pKhyC3a1JChbgEX0JHSbWwlb25rO7E5XrikO1dNDYL4j7PlzRRsd7RqftAxIwsRBhMAyJVXsM8uq9oPyjFtfFTsPn1XtB+UYsKqpEaM7blF9N58AHnJ09+NfQ/qbwXkeKAuvagG8syytcJGpklYEqinUhRdiSdFUDex+OCGZr5ZFMcoUFkY3IDC6spGjKRuYejfh12DwSlp6J6qKWOSeeAmZTZoytiQkMq3KZAd/KViNR0jG2eCMtTQx1Ukscc0FOphUWWMLlBKTytYvnA38lVJuAd5NParPkVuoiefn2cPX9JQviMT+8w+qqv8AHkx7pKkSIrruYX13jwg+cHT3Y8HvmH1VV/jyY7d/FVWHNLbtgPWfIru+wO9YPUp8owYNgd6wepT5RgxAtukbqxdzPsNV8afCNHzR6B8MPPVi7mfYar40+EaPmj0D4YqsS+nv+ys8P+ruS/w5RjTrYEqJAWt4LG1/fiBtThHSPEYVVgpUWKIvJ3G1iRqLYueEc84QJTx5y9wxtcKN3Tprff5sLVHwerYlkVY15YAuWUkWN+Sb6YjoBhpjTMQdm2PcKSuXB50RMjbslNGxNtpOMsaOqqosWUBbDSwIOLXFFwclqgTFUIcqi6vpb0EjQ79/mxe4SrNDXkDzlN0XFzQT+FV7D59V7QflGLmglRaujMoJjFQGbKpc8hXdTlW5IDAH/jim2Hz6r2g/KMWnXDxPFNGMzwSrKq7s2XnLfozIWHvxqKP9LeC8xuXtZijnOy011TaeyY2glqKGUR8ZGzNks8E3JNy6A2zHx1Ibw33Y87I2PGKaGorpRII4kZQ9kgisosVQmxYeOxJvutuxokigqqWWr2fNxZeNy4UXRzlOZZ4bjLJ4SMrecjHmnhgpqSGr2hNxmSJCgYWjQ5RlEEOuaTwE5mvuI3Y5WsXO9ozI1ZWGIERmfOuZSh7YiuxCsAQCxJ8974hnvmH1VV/jyYkPVPNJLPIMrzymQr4oNgqnzqiqD574jnvmH1VV/jyYmP8AFZKi9r8S0m5SfIru+wO9YPUp8owYNgd6wepT5RgxCtakfqwKSlhqesav+3W5P9gT7sIkDXRSNQVBBG7djsfCSgiqWSHjRHVIDLEcobQch7q2kkZD5WS+5ujQ4503U1hMjoEo1dXCMEq6yJc7jMqhNQrEa5QTvwpc2+uiDEJq2uNTOyZVJbBbDN2HT5GD79Wfpwdh0+Rg+/Vn6cJcnHeTfKA3Us5cFsMVR1JRGjO8dOqKLszV9YAAN5JI0GNNb1MEiycZHAOMbKn77XEs1ibAKp1sD9mDk47yOUBupQ2GOXVe0H5Ri1y4u6HqUxyBjFFTmzWa1dWAhvA4y3BtbfiT2HT5GD79WfpxdUzoMDepY28wl1xXdVDokzklSSgUlmGdHYWLxs0bEEW1KEZvffGI6AAqxzu6gANI7SMABbklycungths7Dp8jB9+rP04Ow6fIwffqz9OOtMdSj5Kr6OhrdnVtjzS3bzYjf8AkxDwQVTHzAU7i5818NvYdPkYPv1Z+nFlsXqVBGYMsMUTgCXimmmmlUG/FmWY9rjJAzBVuw0uBgL5ELu0wk0KoqF8x2J42CP3WD1KfKMZxNAwYjV8ljhJQTvOssEd5YFV4ySFVyWIkiJ3jNGd9rXAPRiHDs2piklyLJyquFyylRxi5FEp1O7MDp6MOUkgUEsQANSSbAeknFRtDb4DwxwtG0k2bKWfk9rtmHJub3YC3R7rYEKiih2iFQDMXAcXc5VYkciVgGORgws0WqkMSttBjfElarI1pTGJISyMyl+Y6zelMxjNvCGI0xbHhGFq2pnTKSBxTluRIxBJQ6chwBe2txcjcQN1FtxGjRpWSJ2QuUMgNlXUm5AuAN5tgQleOl2g0LZjOJBQWQB0F57yjWxsWylDfdpi84QRSMaNljd+LqA75bXVeLdSSCddWGgvi0i2vAwBWWMg5bEOuvGaJ0/WINvDbGBtmDXt0WjZD2xdGJsFOvOv0YEJaraCp64lqY0dY5TFG6RleNKRiW8libXzyKLXvlT3Y0QmqaaYRvOzQTAHMyBWTiEJW3N4wyEEaWDG+64xepwhPW1TOYxeBphlDc4QFvrEaEhfBpfGvYW142ee8SwsBHI7hgVfjVOW7WHLAWxBG4r0EYEKt2fBWPJEJOPSMTyM3bBzCqtGGN7kZ7i3p6MRDQ13W6BTUiVaWa/bASZw6cVck8oEB7dFjrhzG0ovKJzc3PG7TXfu1GvnGMHakNr8bHbKWvnW2UHKTv3Bja/hwISxLDWiR0HXHEGZrMrRtKoZIyhGc6oJOM06DbQrjTU0leTLkM3L66UXdQACP3crryTm3HeOnDY+14AWBljDJzhnW6/zC9xjJ2nF5RObm543G1jv3aj7R4cCEbLUiGMHODkF+MN3v05jc3OMYkxyBgCpBBFwQbgg9IODAhQ9s7M64hMebLdlYG17FGDi4POF1Fx0jFfR8GClQs/GAnNK7LksCZhGOTyuSAIh4bkk4MGBC31fB5ZjOJTmjlyWCgq8bR7mVwecDYg2FiMVj8Cnbiw1RmVI8msQDNmieFmJBALHPfcbagaYMGBCy/A5zl7cuiU4btJNzSOXUry+SGDEEa20IwVHA52i4tZlUGSSQniRrxkgmAvmvYEWOvKB11AwYMCFOXg8RTVMHGC87SnNk5vH3vyc2tsx6RfFe3AhlFopggJjkZDFeMyxWGcLmFg6gBlvvAYEEG5gwIWyTgZdiyyLGLo2WOPLGWiZGQsmYjTIRpYkNqTlU41V3Acur5ZgrSpOr3izD94ZHJQZhbKYxvve5O/BgwIUpuCziQypKok6548XiuusfFFWGe7aag3BB8ONT8DbiUM8bCR84JhIkQtlLBZFcEDMoKkWK2GpsMGDAhMFFAUjRGYuyqAXIALECxYgaAnf78ZwYMCF/9k="/>
          <p:cNvSpPr>
            <a:spLocks noChangeAspect="1" noChangeArrowheads="1"/>
          </p:cNvSpPr>
          <p:nvPr/>
        </p:nvSpPr>
        <p:spPr bwMode="auto">
          <a:xfrm>
            <a:off x="39688" y="-547688"/>
            <a:ext cx="952500" cy="114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pic>
        <p:nvPicPr>
          <p:cNvPr id="1032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152400"/>
            <a:ext cx="752475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12"/>
          <p:cNvSpPr txBox="1">
            <a:spLocks noChangeArrowheads="1"/>
          </p:cNvSpPr>
          <p:nvPr/>
        </p:nvSpPr>
        <p:spPr bwMode="auto">
          <a:xfrm>
            <a:off x="1295400" y="152400"/>
            <a:ext cx="6553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ITSD Project Status Report</a:t>
            </a:r>
          </a:p>
        </p:txBody>
      </p:sp>
      <p:sp>
        <p:nvSpPr>
          <p:cNvPr id="1035" name="AutoShape 9" descr="data:image/jpg;base64,/9j/4AAQSkZJRgABAQAAAQABAAD/2wCEAAkGBhMSERQUEhQWFRMVFSAYGRgVFBgWGBkeGCEdGxweFhkXICYeGRwjGhgcKzAgLygpLSwuGCgxNTArNjIrLCkBCQoKDgwOGg8PGjUfHyUqNSo0NS01NCssLC8uLzUpLi81MDE1NSwpNSo1KSwpLDUtLi80LywqLC8pKiwsNCwtMv/AABEIAHgAZAMBIgACEQEDEQH/xAAcAAACAgMBAQAAAAAAAAAAAAAABgQFAQMHAgj/xABHEAACAQIDAgUQBwcEAwAAAAABAgMEEQASIQUxBhMiMkEHFBcjMzRRUlNhcXN0gbGyFkKRlJXR0hUkQ3KTobRiY4LBRJKi/8QAGgEAAgMBAQAAAAAAAAAAAAAAAAQDBQYCB//EADQRAAEDAgIFCgYDAQAAAAAAAAEAAhEDBAUxEhMhUnEVIkFRYYGhseHwBhRCwdHxMjORkv/aAAwDAQACEQMRAD8AfuqTtowxql3WMxyzS8WxR2SBVPFq41TO8iAsNQt7YUKPgNPLGjsNnRF1DcWNmpNlza2MkjZnOupOLrqxdzPsNV8afDBQ9yj/AJF+AxmfiDEK9m2nqDEzOwHKOvimKDA8mUl9jybymz/wiH9WDseTeU2f+EQ/qxf1O155pmp6BFeSPusspIghvqAcusklvqDd0kYlrwJrCLvtOUP/ALdPAsf/AKsrG3/LCVocbumCoKgaDlIG3/GldO1TTEJV7Hk3lNn/AIRD+rB2PJvKbP8AwiH9WLysqKyg5VZkqKXpqIkMckXnniBIKeF1OnSMXqOCAQQQRcEG4IO4g9IxX3uIYvZP0az88jDYPgpGMpPyC4uyyiaoiyUHaJTHf9mQcqwBvbo37tce+Jl8Sg/DIcb5O/doe1t8oxutj1vDbalXtKVWoJcWgnisNfYjcUrh7GOgA9Q/ChcTL4lB+GQ4OJl8Sg/DIcTbYLYf+QobviUnytd7/gPwoXEy+LQfhkOJWydqSwTWCwRy8VJLFLTRdb3aBTI0VRGhySRuikXtcE3B0x7tiI/fUPqar/HfCt3Z0adIuaII4p2wxG4q3DWPdIPYOpd/oqkSRpINA6hgP5gD/wB4ziNsHvWD1KfKMGKJapI3Vi7mfYar40+J219qGm2fJMOdHT5l/mygL/8ARGIPVi7mfYar40+JW39mtUbNliTnvT8nzsFDKPeQMZD4kDTUtw/LSM8ObKZoZOhM3BLYQpKSKEasFzSMd7yNq7MeklicXGK3g5thKulhnTmyIG9B+sp84a4PowbZ2lNCuaKmeo8IjeNWHoEhF/txrwllYSRhgVYAgixBFwQd4I6RhA4KR8S1VR65aSfLHfUiKRRJGL/6cxX0KMeI+rNEZnp2oqxasWCwGNS7k+g2UAa5jpbXGngxWSzz1FVxIVKl1NzOjZREvF2GQHPqG1uN+M78Rta6yM5giOP6lT0Dz0g7RphJU7RUsyg1ZuVNjYBb69F8V44Ow6Wmk/27Tc31fjf3xO2pDG9RtISm0fXZLXbKNAp1PgxWfs/ZxtrH2zm2kOmv1NeRrjcYYAbKhIB5gzMLG3biLmpBcOd0Cejj7C3fR2HXt0lv4vbtG9Z4v9sA4ORXW00ub+GeO1Uf6B9YfbjT+z9n6m8do+d2w2Ov19eXrgGzNn3ADJd9U7abjX6hvyRfow9ot3W/76eyl9N28/8A59fY2ZLb9HYde3SZf4g47Rj4ZD0H7MTKanCTU6hiwEFVYsbkjrd7XPTiuFBs7feOyaN2w2J6M4vyjv1xYUcSLLTCLWMQVWWxzCxp5DofBiG4AFF0ADZ0GekJi0cTcU5LjtOYjoPb7C79sDvWD1KfKMGDYHesHqU+UYMUK1aRurF3M+w1Xxp8MFD3KP8AkX4DC/1Yu5n2Gq+NPiupeqrRqiApU3Cgd7t0ADGS+JrarXFLVNLonLuTVuQJlXS01TRSvLRKssMrZ5aVmyco73p3OiselDoTrcHE8dUuEaPS1yP4nWkjH3Ml1P24W+yxR+JVfdm/PB2WaPxKr7s354Ss8RxO3pim6kXgZSDPqu3UmEyCp9fJUbQdslOaKGRQksz5RVyoL9rQLfilNzyib66AYv6SlSJFjjUKiKFVRuAGgAwo9lij8Sq+7N+eDssUfiVX3ZvzxW4gcSvnA1KZgZADYFIxrGZJOrKdXq9oK6hl68Oh1GgUjHg7Gg5XaY+XzuSNfy92K/6TRtU1kgSYrJUFxaJiQCBzh0HzY3fSWPyc/wDRbHsuFvpMsqTahEhoG3gvPsQp1/mahZMT0KV+xYOSeJj5HN5I0/P34x+w6ezDiY7Mbnk7/wAvdiN9JY/Jz/0WwfSWPyc/9FsWGtt+seCS1d12+KlDY0F1PFR3UWXkjT88YjgVKiBUAVRDVWA3D93c6YjfSWPyc/8ARbBRbUWaqiCrItoarnxlN9PJuvvwtdVaJouDCJ7OITuH06/zLC+Y258CvoPYHesHqU+UYMGwO9YPUp8owYz62CRurF3M+w1Xxp8I0R5I9A+GHnqxdzPsNV8afCNHzR6B8MVWJfT3/ZWeH/V3L1fGqrq1jRnckKouSNfNjM86opZyFUbydwxzbb23pKhyC3a1JChbgEX0JHSbWwlb25rO7E5XrikO1dNDYL4j7PlzRRsd7RqftAxIwsRBhMAyJVXsM8uq9oPyjFtfFTsPn1XtB+UYsKqpEaM7blF9N58AHnJ09+NfQ/qbwXkeKAuvagG8syytcJGpklYEqinUhRdiSdFUDex+OCGZr5ZFMcoUFkY3IDC6spGjKRuYejfh12DwSlp6J6qKWOSeeAmZTZoytiQkMq3KZAd/KViNR0jG2eCMtTQx1Ukscc0FOphUWWMLlBKTytYvnA38lVJuAd5NParPkVuoiefn2cPX9JQviMT+8w+qqv8AHkx7pKkSIrruYX13jwg+cHT3Y8HvmH1VV/jyY7d/FVWHNLbtgPWfIru+wO9YPUp8owYNgd6wepT5RgxAtukbqxdzPsNV8afCNHzR6B8MPPVi7mfYar40+EaPmj0D4YqsS+nv+ys8P+ruS/w5RjTrYEqJAWt4LG1/fiBtThHSPEYVVgpUWKIvJ3G1iRqLYueEc84QJTx5y9wxtcKN3Tprff5sLVHwerYlkVY15YAuWUkWN+Sb6YjoBhpjTMQdm2PcKSuXB50RMjbslNGxNtpOMsaOqqosWUBbDSwIOLXFFwclqgTFUIcqi6vpb0EjQ79/mxe4SrNDXkDzlN0XFzQT+FV7D59V7QflGLmglRaujMoJjFQGbKpc8hXdTlW5IDAH/jim2Hz6r2g/KMWnXDxPFNGMzwSrKq7s2XnLfozIWHvxqKP9LeC8xuXtZijnOy011TaeyY2glqKGUR8ZGzNks8E3JNy6A2zHx1Ibw33Y87I2PGKaGorpRII4kZQ9kgisosVQmxYeOxJvutuxokigqqWWr2fNxZeNy4UXRzlOZZ4bjLJ4SMrecjHmnhgpqSGr2hNxmSJCgYWjQ5RlEEOuaTwE5mvuI3Y5WsXO9ozI1ZWGIERmfOuZSh7YiuxCsAQCxJ8974hnvmH1VV/jyYkPVPNJLPIMrzymQr4oNgqnzqiqD574jnvmH1VV/jyYmP8AFZKi9r8S0m5SfIru+wO9YPUp8owYNgd6wepT5RgxCtakfqwKSlhqesav+3W5P9gT7sIkDXRSNQVBBG7djsfCSgiqWSHjRHVIDLEcobQch7q2kkZD5WS+5ujQ4503U1hMjoEo1dXCMEq6yJc7jMqhNQrEa5QTvwpc2+uiDEJq2uNTOyZVJbBbDN2HT5GD79Wfpwdh0+Rg+/Vn6cJcnHeTfKA3Us5cFsMVR1JRGjO8dOqKLszV9YAAN5JI0GNNb1MEiycZHAOMbKn77XEs1ibAKp1sD9mDk47yOUBupQ2GOXVe0H5Ri1y4u6HqUxyBjFFTmzWa1dWAhvA4y3BtbfiT2HT5GD79WfpxdUzoMDepY28wl1xXdVDokzklSSgUlmGdHYWLxs0bEEW1KEZvffGI6AAqxzu6gANI7SMABbklycungths7Dp8jB9+rP04Ow6fIwffqz9OOtMdSj5Kr6OhrdnVtjzS3bzYjf8AkxDwQVTHzAU7i5818NvYdPkYPv1Z+nFlsXqVBGYMsMUTgCXimmmmlUG/FmWY9rjJAzBVuw0uBgL5ELu0wk0KoqF8x2J42CP3WD1KfKMZxNAwYjV8ljhJQTvOssEd5YFV4ySFVyWIkiJ3jNGd9rXAPRiHDs2piklyLJyquFyylRxi5FEp1O7MDp6MOUkgUEsQANSSbAeknFRtDb4DwxwtG0k2bKWfk9rtmHJub3YC3R7rYEKiih2iFQDMXAcXc5VYkciVgGORgws0WqkMSttBjfElarI1pTGJISyMyl+Y6zelMxjNvCGI0xbHhGFq2pnTKSBxTluRIxBJQ6chwBe2txcjcQN1FtxGjRpWSJ2QuUMgNlXUm5AuAN5tgQleOl2g0LZjOJBQWQB0F57yjWxsWylDfdpi84QRSMaNljd+LqA75bXVeLdSSCddWGgvi0i2vAwBWWMg5bEOuvGaJ0/WINvDbGBtmDXt0WjZD2xdGJsFOvOv0YEJaraCp64lqY0dY5TFG6RleNKRiW8libXzyKLXvlT3Y0QmqaaYRvOzQTAHMyBWTiEJW3N4wyEEaWDG+64xepwhPW1TOYxeBphlDc4QFvrEaEhfBpfGvYW142ee8SwsBHI7hgVfjVOW7WHLAWxBG4r0EYEKt2fBWPJEJOPSMTyM3bBzCqtGGN7kZ7i3p6MRDQ13W6BTUiVaWa/bASZw6cVck8oEB7dFjrhzG0ovKJzc3PG7TXfu1GvnGMHakNr8bHbKWvnW2UHKTv3Bja/hwISxLDWiR0HXHEGZrMrRtKoZIyhGc6oJOM06DbQrjTU0leTLkM3L66UXdQACP3crryTm3HeOnDY+14AWBljDJzhnW6/zC9xjJ2nF5RObm543G1jv3aj7R4cCEbLUiGMHODkF+MN3v05jc3OMYkxyBgCpBBFwQbgg9IODAhQ9s7M64hMebLdlYG17FGDi4POF1Fx0jFfR8GClQs/GAnNK7LksCZhGOTyuSAIh4bkk4MGBC31fB5ZjOJTmjlyWCgq8bR7mVwecDYg2FiMVj8Cnbiw1RmVI8msQDNmieFmJBALHPfcbagaYMGBCy/A5zl7cuiU4btJNzSOXUry+SGDEEa20IwVHA52i4tZlUGSSQniRrxkgmAvmvYEWOvKB11AwYMCFOXg8RTVMHGC87SnNk5vH3vyc2tsx6RfFe3AhlFopggJjkZDFeMyxWGcLmFg6gBlvvAYEEG5gwIWyTgZdiyyLGLo2WOPLGWiZGQsmYjTIRpYkNqTlU41V3Acur5ZgrSpOr3izD94ZHJQZhbKYxvve5O/BgwIUpuCziQypKok6548XiuusfFFWGe7aag3BB8ONT8DbiUM8bCR84JhIkQtlLBZFcEDMoKkWK2GpsMGDAhMFFAUjRGYuyqAXIALECxYgaAnf78ZwYMCF/9k="/>
          <p:cNvSpPr>
            <a:spLocks noChangeAspect="1" noChangeArrowheads="1"/>
          </p:cNvSpPr>
          <p:nvPr userDrawn="1"/>
        </p:nvSpPr>
        <p:spPr bwMode="auto">
          <a:xfrm>
            <a:off x="39688" y="-547688"/>
            <a:ext cx="952500" cy="114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1036" name="AutoShape 11" descr="data:image/jpg;base64,/9j/4AAQSkZJRgABAQAAAQABAAD/2wCEAAkGBhMSERQUEhQWFRMVFSAYGRgVFBgWGBkeGCEdGxweFhkXICYeGRwjGhgcKzAgLygpLSwuGCgxNTArNjIrLCkBCQoKDgwOGg8PGjUfHyUqNSo0NS01NCssLC8uLzUpLi81MDE1NSwpNSo1KSwpLDUtLi80LywqLC8pKiwsNCwtMv/AABEIAHgAZAMBIgACEQEDEQH/xAAcAAACAgMBAQAAAAAAAAAAAAAABgQFAQMHAgj/xABHEAACAQIDAgUQBwcEAwAAAAABAgMEEQASIQUxBhMiMkEHFBcjMzRRUlNhcXN0gbGyFkKRlJXR0hUkQ3KTobRiY4LBRJKi/8QAGgEAAgMBAQAAAAAAAAAAAAAAAAQDBQYCB//EADQRAAEDAgIFCgYDAQAAAAAAAAEAAhEDBAUxEhMhUnEVIkFRYYGhseHwBhRCwdHxMjORkv/aAAwDAQACEQMRAD8AfuqTtowxql3WMxyzS8WxR2SBVPFq41TO8iAsNQt7YUKPgNPLGjsNnRF1DcWNmpNlza2MkjZnOupOLrqxdzPsNV8afDBQ9yj/AJF+AxmfiDEK9m2nqDEzOwHKOvimKDA8mUl9jybymz/wiH9WDseTeU2f+EQ/qxf1O155pmp6BFeSPusspIghvqAcusklvqDd0kYlrwJrCLvtOUP/ALdPAsf/AKsrG3/LCVocbumCoKgaDlIG3/GldO1TTEJV7Hk3lNn/AIRD+rB2PJvKbP8AwiH9WLysqKyg5VZkqKXpqIkMckXnniBIKeF1OnSMXqOCAQQQRcEG4IO4g9IxX3uIYvZP0az88jDYPgpGMpPyC4uyyiaoiyUHaJTHf9mQcqwBvbo37tce+Jl8Sg/DIcb5O/doe1t8oxutj1vDbalXtKVWoJcWgnisNfYjcUrh7GOgA9Q/ChcTL4lB+GQ4OJl8Sg/DIcTbYLYf+QobviUnytd7/gPwoXEy+LQfhkOJWydqSwTWCwRy8VJLFLTRdb3aBTI0VRGhySRuikXtcE3B0x7tiI/fUPqar/HfCt3Z0adIuaII4p2wxG4q3DWPdIPYOpd/oqkSRpINA6hgP5gD/wB4ziNsHvWD1KfKMGKJapI3Vi7mfYar40+J219qGm2fJMOdHT5l/mygL/8ARGIPVi7mfYar40+JW39mtUbNliTnvT8nzsFDKPeQMZD4kDTUtw/LSM8ObKZoZOhM3BLYQpKSKEasFzSMd7yNq7MeklicXGK3g5thKulhnTmyIG9B+sp84a4PowbZ2lNCuaKmeo8IjeNWHoEhF/txrwllYSRhgVYAgixBFwQd4I6RhA4KR8S1VR65aSfLHfUiKRRJGL/6cxX0KMeI+rNEZnp2oqxasWCwGNS7k+g2UAa5jpbXGngxWSzz1FVxIVKl1NzOjZREvF2GQHPqG1uN+M78Rta6yM5giOP6lT0Dz0g7RphJU7RUsyg1ZuVNjYBb69F8V44Ow6Wmk/27Tc31fjf3xO2pDG9RtISm0fXZLXbKNAp1PgxWfs/ZxtrH2zm2kOmv1NeRrjcYYAbKhIB5gzMLG3biLmpBcOd0Cejj7C3fR2HXt0lv4vbtG9Z4v9sA4ORXW00ub+GeO1Uf6B9YfbjT+z9n6m8do+d2w2Ov19eXrgGzNn3ADJd9U7abjX6hvyRfow9ot3W/76eyl9N28/8A59fY2ZLb9HYde3SZf4g47Rj4ZD0H7MTKanCTU6hiwEFVYsbkjrd7XPTiuFBs7feOyaN2w2J6M4vyjv1xYUcSLLTCLWMQVWWxzCxp5DofBiG4AFF0ADZ0GekJi0cTcU5LjtOYjoPb7C79sDvWD1KfKMGDYHesHqU+UYMUK1aRurF3M+w1Xxp8MFD3KP8AkX4DC/1Yu5n2Gq+NPiupeqrRqiApU3Cgd7t0ADGS+JrarXFLVNLonLuTVuQJlXS01TRSvLRKssMrZ5aVmyco73p3OiselDoTrcHE8dUuEaPS1yP4nWkjH3Ml1P24W+yxR+JVfdm/PB2WaPxKr7s354Ss8RxO3pim6kXgZSDPqu3UmEyCp9fJUbQdslOaKGRQksz5RVyoL9rQLfilNzyib66AYv6SlSJFjjUKiKFVRuAGgAwo9lij8Sq+7N+eDssUfiVX3ZvzxW4gcSvnA1KZgZADYFIxrGZJOrKdXq9oK6hl68Oh1GgUjHg7Gg5XaY+XzuSNfy92K/6TRtU1kgSYrJUFxaJiQCBzh0HzY3fSWPyc/wDRbHsuFvpMsqTahEhoG3gvPsQp1/mahZMT0KV+xYOSeJj5HN5I0/P34x+w6ezDiY7Mbnk7/wAvdiN9JY/Jz/0WwfSWPyc/9FsWGtt+seCS1d12+KlDY0F1PFR3UWXkjT88YjgVKiBUAVRDVWA3D93c6YjfSWPyc/8ARbBRbUWaqiCrItoarnxlN9PJuvvwtdVaJouDCJ7OITuH06/zLC+Y258CvoPYHesHqU+UYMGwO9YPUp8owYz62CRurF3M+w1Xxp8I0R5I9A+GHnqxdzPsNV8afCNHzR6B8MVWJfT3/ZWeH/V3L1fGqrq1jRnckKouSNfNjM86opZyFUbydwxzbb23pKhyC3a1JChbgEX0JHSbWwlb25rO7E5XrikO1dNDYL4j7PlzRRsd7RqftAxIwsRBhMAyJVXsM8uq9oPyjFtfFTsPn1XtB+UYsKqpEaM7blF9N58AHnJ09+NfQ/qbwXkeKAuvagG8syytcJGpklYEqinUhRdiSdFUDex+OCGZr5ZFMcoUFkY3IDC6spGjKRuYejfh12DwSlp6J6qKWOSeeAmZTZoytiQkMq3KZAd/KViNR0jG2eCMtTQx1Ukscc0FOphUWWMLlBKTytYvnA38lVJuAd5NParPkVuoiefn2cPX9JQviMT+8w+qqv8AHkx7pKkSIrruYX13jwg+cHT3Y8HvmH1VV/jyY7d/FVWHNLbtgPWfIru+wO9YPUp8owYNgd6wepT5RgxAtukbqxdzPsNV8afCNHzR6B8MPPVi7mfYar40+EaPmj0D4YqsS+nv+ys8P+ruS/w5RjTrYEqJAWt4LG1/fiBtThHSPEYVVgpUWKIvJ3G1iRqLYueEc84QJTx5y9wxtcKN3Tprff5sLVHwerYlkVY15YAuWUkWN+Sb6YjoBhpjTMQdm2PcKSuXB50RMjbslNGxNtpOMsaOqqosWUBbDSwIOLXFFwclqgTFUIcqi6vpb0EjQ79/mxe4SrNDXkDzlN0XFzQT+FV7D59V7QflGLmglRaujMoJjFQGbKpc8hXdTlW5IDAH/jim2Hz6r2g/KMWnXDxPFNGMzwSrKq7s2XnLfozIWHvxqKP9LeC8xuXtZijnOy011TaeyY2glqKGUR8ZGzNks8E3JNy6A2zHx1Ibw33Y87I2PGKaGorpRII4kZQ9kgisosVQmxYeOxJvutuxokigqqWWr2fNxZeNy4UXRzlOZZ4bjLJ4SMrecjHmnhgpqSGr2hNxmSJCgYWjQ5RlEEOuaTwE5mvuI3Y5WsXO9ozI1ZWGIERmfOuZSh7YiuxCsAQCxJ8974hnvmH1VV/jyYkPVPNJLPIMrzymQr4oNgqnzqiqD574jnvmH1VV/jyYmP8AFZKi9r8S0m5SfIru+wO9YPUp8owYNgd6wepT5RgxCtakfqwKSlhqesav+3W5P9gT7sIkDXRSNQVBBG7djsfCSgiqWSHjRHVIDLEcobQch7q2kkZD5WS+5ujQ4503U1hMjoEo1dXCMEq6yJc7jMqhNQrEa5QTvwpc2+uiDEJq2uNTOyZVJbBbDN2HT5GD79Wfpwdh0+Rg+/Vn6cJcnHeTfKA3Us5cFsMVR1JRGjO8dOqKLszV9YAAN5JI0GNNb1MEiycZHAOMbKn77XEs1ibAKp1sD9mDk47yOUBupQ2GOXVe0H5Ri1y4u6HqUxyBjFFTmzWa1dWAhvA4y3BtbfiT2HT5GD79WfpxdUzoMDepY28wl1xXdVDokzklSSgUlmGdHYWLxs0bEEW1KEZvffGI6AAqxzu6gANI7SMABbklycungths7Dp8jB9+rP04Ow6fIwffqz9OOtMdSj5Kr6OhrdnVtjzS3bzYjf8AkxDwQVTHzAU7i5818NvYdPkYPv1Z+nFlsXqVBGYMsMUTgCXimmmmlUG/FmWY9rjJAzBVuw0uBgL5ELu0wk0KoqF8x2J42CP3WD1KfKMZxNAwYjV8ljhJQTvOssEd5YFV4ySFVyWIkiJ3jNGd9rXAPRiHDs2piklyLJyquFyylRxi5FEp1O7MDp6MOUkgUEsQANSSbAeknFRtDb4DwxwtG0k2bKWfk9rtmHJub3YC3R7rYEKiih2iFQDMXAcXc5VYkciVgGORgws0WqkMSttBjfElarI1pTGJISyMyl+Y6zelMxjNvCGI0xbHhGFq2pnTKSBxTluRIxBJQ6chwBe2txcjcQN1FtxGjRpWSJ2QuUMgNlXUm5AuAN5tgQleOl2g0LZjOJBQWQB0F57yjWxsWylDfdpi84QRSMaNljd+LqA75bXVeLdSSCddWGgvi0i2vAwBWWMg5bEOuvGaJ0/WINvDbGBtmDXt0WjZD2xdGJsFOvOv0YEJaraCp64lqY0dY5TFG6RleNKRiW8libXzyKLXvlT3Y0QmqaaYRvOzQTAHMyBWTiEJW3N4wyEEaWDG+64xepwhPW1TOYxeBphlDc4QFvrEaEhfBpfGvYW142ee8SwsBHI7hgVfjVOW7WHLAWxBG4r0EYEKt2fBWPJEJOPSMTyM3bBzCqtGGN7kZ7i3p6MRDQ13W6BTUiVaWa/bASZw6cVck8oEB7dFjrhzG0ovKJzc3PG7TXfu1GvnGMHakNr8bHbKWvnW2UHKTv3Bja/hwISxLDWiR0HXHEGZrMrRtKoZIyhGc6oJOM06DbQrjTU0leTLkM3L66UXdQACP3crryTm3HeOnDY+14AWBljDJzhnW6/zC9xjJ2nF5RObm543G1jv3aj7R4cCEbLUiGMHODkF+MN3v05jc3OMYkxyBgCpBBFwQbgg9IODAhQ9s7M64hMebLdlYG17FGDi4POF1Fx0jFfR8GClQs/GAnNK7LksCZhGOTyuSAIh4bkk4MGBC31fB5ZjOJTmjlyWCgq8bR7mVwecDYg2FiMVj8Cnbiw1RmVI8msQDNmieFmJBALHPfcbagaYMGBCy/A5zl7cuiU4btJNzSOXUry+SGDEEa20IwVHA52i4tZlUGSSQniRrxkgmAvmvYEWOvKB11AwYMCFOXg8RTVMHGC87SnNk5vH3vyc2tsx6RfFe3AhlFopggJjkZDFeMyxWGcLmFg6gBlvvAYEEG5gwIWyTgZdiyyLGLo2WOPLGWiZGQsmYjTIRpYkNqTlU41V3Acur5ZgrSpOr3izD94ZHJQZhbKYxvve5O/BgwIUpuCziQypKok6548XiuusfFFWGe7aag3BB8ONT8DbiUM8bCR84JhIkQtlLBZFcEDMoKkWK2GpsMGDAhMFFAUjRGYuyqAXIALECxYgaAnf78ZwYMCF/9k="/>
          <p:cNvSpPr>
            <a:spLocks noChangeAspect="1" noChangeArrowheads="1"/>
          </p:cNvSpPr>
          <p:nvPr userDrawn="1"/>
        </p:nvSpPr>
        <p:spPr bwMode="auto">
          <a:xfrm>
            <a:off x="39688" y="-547688"/>
            <a:ext cx="952500" cy="114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pic>
        <p:nvPicPr>
          <p:cNvPr id="1037" name="Picture 10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152400"/>
            <a:ext cx="752475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9" name="TextBox 15"/>
          <p:cNvSpPr txBox="1">
            <a:spLocks noChangeArrowheads="1"/>
          </p:cNvSpPr>
          <p:nvPr userDrawn="1"/>
        </p:nvSpPr>
        <p:spPr bwMode="auto">
          <a:xfrm>
            <a:off x="1295400" y="152400"/>
            <a:ext cx="6553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ITSD Project Status Report</a:t>
            </a:r>
          </a:p>
        </p:txBody>
      </p:sp>
      <p:pic>
        <p:nvPicPr>
          <p:cNvPr id="15" name="Picture 14"/>
          <p:cNvPicPr/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6237" y="84645"/>
            <a:ext cx="619125" cy="763905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</p:sldLayoutIdLst>
  <p:hf hdr="0" ftr="0"/>
  <p:txStyles>
    <p:titleStyle>
      <a:lvl1pPr algn="ctr" defTabSz="820738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20738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2pPr>
      <a:lvl3pPr algn="ctr" defTabSz="820738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3pPr>
      <a:lvl4pPr algn="ctr" defTabSz="820738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4pPr>
      <a:lvl5pPr algn="ctr" defTabSz="820738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</a:defRPr>
      </a:lvl5pPr>
      <a:lvl6pPr marL="457200" algn="ctr" defTabSz="820738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Tahoma" pitchFamily="34" charset="0"/>
        </a:defRPr>
      </a:lvl6pPr>
      <a:lvl7pPr marL="914400" algn="ctr" defTabSz="820738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Tahoma" pitchFamily="34" charset="0"/>
        </a:defRPr>
      </a:lvl7pPr>
      <a:lvl8pPr marL="1371600" algn="ctr" defTabSz="820738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Tahoma" pitchFamily="34" charset="0"/>
        </a:defRPr>
      </a:lvl8pPr>
      <a:lvl9pPr marL="1828800" algn="ctr" defTabSz="820738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Tahoma" pitchFamily="34" charset="0"/>
        </a:defRPr>
      </a:lvl9pPr>
    </p:titleStyle>
    <p:bodyStyle>
      <a:lvl1pPr marL="307975" indent="-307975" algn="l" defTabSz="820738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800">
          <a:solidFill>
            <a:schemeClr val="tx1"/>
          </a:solidFill>
          <a:latin typeface="+mj-lt"/>
          <a:ea typeface="+mn-ea"/>
          <a:cs typeface="+mn-cs"/>
        </a:defRPr>
      </a:lvl1pPr>
      <a:lvl2pPr marL="666750" indent="-257175" algn="l" defTabSz="820738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400">
          <a:solidFill>
            <a:schemeClr val="tx1"/>
          </a:solidFill>
          <a:latin typeface="+mj-lt"/>
        </a:defRPr>
      </a:lvl2pPr>
      <a:lvl3pPr marL="1025525" indent="-204788" algn="l" defTabSz="820738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j-lt"/>
        </a:defRPr>
      </a:lvl3pPr>
      <a:lvl4pPr marL="1436688" indent="-206375" algn="l" defTabSz="820738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+mj-lt"/>
        </a:defRPr>
      </a:lvl4pPr>
      <a:lvl5pPr marL="1846263" indent="-204788" algn="l" defTabSz="820738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1600">
          <a:solidFill>
            <a:schemeClr val="tx1"/>
          </a:solidFill>
          <a:latin typeface="+mj-lt"/>
        </a:defRPr>
      </a:lvl5pPr>
      <a:lvl6pPr marL="2303463" indent="-204788" algn="l" defTabSz="820738" rtl="0" eaLnBrk="1" fontAlgn="base" hangingPunct="1">
        <a:spcBef>
          <a:spcPct val="2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</a:defRPr>
      </a:lvl6pPr>
      <a:lvl7pPr marL="2760663" indent="-204788" algn="l" defTabSz="820738" rtl="0" eaLnBrk="1" fontAlgn="base" hangingPunct="1">
        <a:spcBef>
          <a:spcPct val="2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</a:defRPr>
      </a:lvl7pPr>
      <a:lvl8pPr marL="3217863" indent="-204788" algn="l" defTabSz="820738" rtl="0" eaLnBrk="1" fontAlgn="base" hangingPunct="1">
        <a:spcBef>
          <a:spcPct val="2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</a:defRPr>
      </a:lvl8pPr>
      <a:lvl9pPr marL="3675063" indent="-204788" algn="l" defTabSz="820738" rtl="0" eaLnBrk="1" fontAlgn="base" hangingPunct="1">
        <a:spcBef>
          <a:spcPct val="2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5"/>
          <p:cNvSpPr>
            <a:spLocks noChangeShapeType="1"/>
          </p:cNvSpPr>
          <p:nvPr/>
        </p:nvSpPr>
        <p:spPr bwMode="auto">
          <a:xfrm>
            <a:off x="2481263" y="5741988"/>
            <a:ext cx="1587" cy="1376362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" name="Line 6"/>
          <p:cNvSpPr>
            <a:spLocks noChangeShapeType="1"/>
          </p:cNvSpPr>
          <p:nvPr/>
        </p:nvSpPr>
        <p:spPr bwMode="auto">
          <a:xfrm>
            <a:off x="3286125" y="5749925"/>
            <a:ext cx="1588" cy="13684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" name="Line 7"/>
          <p:cNvSpPr>
            <a:spLocks noChangeShapeType="1"/>
          </p:cNvSpPr>
          <p:nvPr/>
        </p:nvSpPr>
        <p:spPr bwMode="auto">
          <a:xfrm>
            <a:off x="4078288" y="5749925"/>
            <a:ext cx="0" cy="13684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3" name="Line 9"/>
          <p:cNvSpPr>
            <a:spLocks noChangeShapeType="1"/>
          </p:cNvSpPr>
          <p:nvPr/>
        </p:nvSpPr>
        <p:spPr bwMode="auto">
          <a:xfrm>
            <a:off x="2078038" y="5676900"/>
            <a:ext cx="1587" cy="125095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4" name="Line 10"/>
          <p:cNvSpPr>
            <a:spLocks noChangeShapeType="1"/>
          </p:cNvSpPr>
          <p:nvPr/>
        </p:nvSpPr>
        <p:spPr bwMode="auto">
          <a:xfrm flipV="1">
            <a:off x="2457450" y="7321550"/>
            <a:ext cx="1624013" cy="4445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5" name="Line 11"/>
          <p:cNvSpPr>
            <a:spLocks noChangeShapeType="1"/>
          </p:cNvSpPr>
          <p:nvPr/>
        </p:nvSpPr>
        <p:spPr bwMode="auto">
          <a:xfrm>
            <a:off x="1042988" y="7126288"/>
            <a:ext cx="2981325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6" name="Line 12"/>
          <p:cNvSpPr>
            <a:spLocks noChangeShapeType="1"/>
          </p:cNvSpPr>
          <p:nvPr/>
        </p:nvSpPr>
        <p:spPr bwMode="auto">
          <a:xfrm>
            <a:off x="1114425" y="7380288"/>
            <a:ext cx="2981325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Line 13"/>
          <p:cNvSpPr>
            <a:spLocks noChangeShapeType="1"/>
          </p:cNvSpPr>
          <p:nvPr/>
        </p:nvSpPr>
        <p:spPr bwMode="auto">
          <a:xfrm>
            <a:off x="1042988" y="7531100"/>
            <a:ext cx="2981325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8" name="Line 14"/>
          <p:cNvSpPr>
            <a:spLocks noChangeShapeType="1"/>
          </p:cNvSpPr>
          <p:nvPr/>
        </p:nvSpPr>
        <p:spPr bwMode="auto">
          <a:xfrm>
            <a:off x="1042988" y="6811963"/>
            <a:ext cx="2981325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9" name="Line 15"/>
          <p:cNvSpPr>
            <a:spLocks noChangeShapeType="1"/>
          </p:cNvSpPr>
          <p:nvPr/>
        </p:nvSpPr>
        <p:spPr bwMode="auto">
          <a:xfrm>
            <a:off x="1042988" y="6929438"/>
            <a:ext cx="2981325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0" name="Line 16"/>
          <p:cNvSpPr>
            <a:spLocks noChangeShapeType="1"/>
          </p:cNvSpPr>
          <p:nvPr/>
        </p:nvSpPr>
        <p:spPr bwMode="auto">
          <a:xfrm>
            <a:off x="1042988" y="7045325"/>
            <a:ext cx="2981325" cy="317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1" name="Line 17"/>
          <p:cNvSpPr>
            <a:spLocks noChangeShapeType="1"/>
          </p:cNvSpPr>
          <p:nvPr/>
        </p:nvSpPr>
        <p:spPr bwMode="auto">
          <a:xfrm>
            <a:off x="1042988" y="6681788"/>
            <a:ext cx="2981325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2" name="Line 18"/>
          <p:cNvSpPr>
            <a:spLocks noChangeShapeType="1"/>
          </p:cNvSpPr>
          <p:nvPr/>
        </p:nvSpPr>
        <p:spPr bwMode="auto">
          <a:xfrm>
            <a:off x="1042988" y="6799263"/>
            <a:ext cx="2981325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54" name="Rectangle 58"/>
          <p:cNvSpPr>
            <a:spLocks noChangeArrowheads="1"/>
          </p:cNvSpPr>
          <p:nvPr/>
        </p:nvSpPr>
        <p:spPr bwMode="auto">
          <a:xfrm>
            <a:off x="5486400" y="2241551"/>
            <a:ext cx="3536950" cy="9588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80650" tIns="39685" rIns="80650" bIns="39685"/>
          <a:lstStyle/>
          <a:p>
            <a:pPr marL="228600" indent="-228600" defTabSz="820738" eaLnBrk="0" hangingPunct="0">
              <a:buFont typeface="+mj-lt"/>
              <a:buAutoNum type="arabicPeriod"/>
              <a:defRPr/>
            </a:pPr>
            <a:endParaRPr lang="en-US" sz="900" u="sng" dirty="0"/>
          </a:p>
        </p:txBody>
      </p:sp>
      <p:sp>
        <p:nvSpPr>
          <p:cNvPr id="42" name="Rectangle 3"/>
          <p:cNvSpPr>
            <a:spLocks noChangeArrowheads="1"/>
          </p:cNvSpPr>
          <p:nvPr/>
        </p:nvSpPr>
        <p:spPr bwMode="auto">
          <a:xfrm>
            <a:off x="139699" y="1277024"/>
            <a:ext cx="1618225" cy="89792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80650" tIns="39685" rIns="80650" bIns="39685"/>
          <a:lstStyle/>
          <a:p>
            <a:endParaRPr lang="en-US" sz="900" dirty="0"/>
          </a:p>
        </p:txBody>
      </p:sp>
      <p:sp>
        <p:nvSpPr>
          <p:cNvPr id="2067" name="Line 8"/>
          <p:cNvSpPr>
            <a:spLocks noChangeShapeType="1"/>
          </p:cNvSpPr>
          <p:nvPr/>
        </p:nvSpPr>
        <p:spPr bwMode="auto">
          <a:xfrm>
            <a:off x="976313" y="3370263"/>
            <a:ext cx="0" cy="126047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Rectangle 37"/>
          <p:cNvSpPr>
            <a:spLocks noChangeArrowheads="1"/>
          </p:cNvSpPr>
          <p:nvPr/>
        </p:nvSpPr>
        <p:spPr bwMode="auto">
          <a:xfrm>
            <a:off x="1828800" y="3962400"/>
            <a:ext cx="7194550" cy="3048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80650" tIns="39685" rIns="80650" bIns="39685"/>
          <a:lstStyle/>
          <a:p>
            <a:pPr defTabSz="820738" eaLnBrk="0" hangingPunct="0">
              <a:defRPr/>
            </a:pPr>
            <a:endParaRPr lang="en-US" sz="900" b="1" i="1" u="sng" dirty="0"/>
          </a:p>
        </p:txBody>
      </p:sp>
      <p:sp>
        <p:nvSpPr>
          <p:cNvPr id="46" name="Rectangle 36"/>
          <p:cNvSpPr>
            <a:spLocks noChangeArrowheads="1"/>
          </p:cNvSpPr>
          <p:nvPr/>
        </p:nvSpPr>
        <p:spPr bwMode="auto">
          <a:xfrm>
            <a:off x="139700" y="5562600"/>
            <a:ext cx="1612900" cy="1447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80650" tIns="39685" rIns="80650" bIns="39685"/>
          <a:lstStyle/>
          <a:p>
            <a:pPr marL="171450" indent="-171450" defTabSz="820738" eaLnBrk="0" hangingPunct="0">
              <a:defRPr/>
            </a:pPr>
            <a:endParaRPr lang="en-US" b="1" i="1" dirty="0">
              <a:solidFill>
                <a:schemeClr val="accent2"/>
              </a:solidFill>
            </a:endParaRPr>
          </a:p>
        </p:txBody>
      </p:sp>
      <p:graphicFrame>
        <p:nvGraphicFramePr>
          <p:cNvPr id="47" name="Group 1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5660853"/>
              </p:ext>
            </p:extLst>
          </p:nvPr>
        </p:nvGraphicFramePr>
        <p:xfrm>
          <a:off x="159125" y="6096000"/>
          <a:ext cx="1593475" cy="890559"/>
        </p:xfrm>
        <a:graphic>
          <a:graphicData uri="http://schemas.openxmlformats.org/drawingml/2006/table">
            <a:tbl>
              <a:tblPr/>
              <a:tblGrid>
                <a:gridCol w="10480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53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306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Initiated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 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06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Under Review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 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06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 Approved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 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3064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Denied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 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830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Total CRs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8" name="Rectangle 37"/>
          <p:cNvSpPr>
            <a:spLocks noChangeArrowheads="1"/>
          </p:cNvSpPr>
          <p:nvPr/>
        </p:nvSpPr>
        <p:spPr bwMode="auto">
          <a:xfrm>
            <a:off x="1829019" y="1159669"/>
            <a:ext cx="3603406" cy="250428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80650" tIns="39685" rIns="80650" bIns="39685"/>
          <a:lstStyle/>
          <a:p>
            <a:pPr defTabSz="820738" eaLnBrk="0" hangingPunct="0">
              <a:defRPr/>
            </a:pPr>
            <a:r>
              <a:rPr lang="en-US" sz="1000" dirty="0"/>
              <a:t> </a:t>
            </a:r>
          </a:p>
          <a:p>
            <a:pPr marL="114300" indent="-114300" defTabSz="820738" eaLnBrk="0" hangingPunct="0">
              <a:buFont typeface="Wingdings" pitchFamily="2" charset="2"/>
              <a:buChar char="§"/>
              <a:defRPr/>
            </a:pPr>
            <a:endParaRPr lang="en-US" sz="1000" dirty="0">
              <a:solidFill>
                <a:srgbClr val="FF0000"/>
              </a:solidFill>
            </a:endParaRPr>
          </a:p>
          <a:p>
            <a:pPr marL="114300" indent="-114300">
              <a:buFont typeface="Arial" pitchFamily="34" charset="0"/>
              <a:buChar char="•"/>
              <a:defRPr/>
            </a:pPr>
            <a:endParaRPr lang="en-US" sz="1000" dirty="0"/>
          </a:p>
          <a:p>
            <a:pPr marL="114300" indent="-114300">
              <a:buFont typeface="Arial" pitchFamily="34" charset="0"/>
              <a:buChar char="•"/>
              <a:defRPr/>
            </a:pPr>
            <a:endParaRPr lang="en-US" sz="1000" dirty="0"/>
          </a:p>
          <a:p>
            <a:pPr marL="114300" indent="-114300">
              <a:buFont typeface="Arial" pitchFamily="34" charset="0"/>
              <a:buChar char="•"/>
              <a:defRPr/>
            </a:pPr>
            <a:endParaRPr lang="en-US" sz="1000" dirty="0"/>
          </a:p>
          <a:p>
            <a:pPr marL="114300" indent="-114300">
              <a:defRPr/>
            </a:pPr>
            <a:endParaRPr lang="en-US" sz="1000" dirty="0"/>
          </a:p>
          <a:p>
            <a:pPr marL="114300" indent="-114300" defTabSz="820738" eaLnBrk="0" hangingPunct="0">
              <a:buFont typeface="Wingdings" pitchFamily="2" charset="2"/>
              <a:buChar char="§"/>
              <a:defRPr/>
            </a:pPr>
            <a:endParaRPr lang="en-US" sz="1000" dirty="0"/>
          </a:p>
        </p:txBody>
      </p:sp>
      <p:sp>
        <p:nvSpPr>
          <p:cNvPr id="39" name="Rectangle 38"/>
          <p:cNvSpPr/>
          <p:nvPr/>
        </p:nvSpPr>
        <p:spPr>
          <a:xfrm>
            <a:off x="1336038" y="533400"/>
            <a:ext cx="674116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100" b="1" kern="0" dirty="0">
                <a:solidFill>
                  <a:schemeClr val="tx2"/>
                </a:solidFill>
              </a:rPr>
              <a:t> Vendor:[</a:t>
            </a:r>
            <a:r>
              <a:rPr lang="en-US" sz="1100" b="1" i="1" kern="0" dirty="0">
                <a:solidFill>
                  <a:schemeClr val="tx2"/>
                </a:solidFill>
              </a:rPr>
              <a:t>Enter Vendor Name</a:t>
            </a:r>
            <a:r>
              <a:rPr lang="en-US" sz="1100" b="1" kern="0" dirty="0">
                <a:solidFill>
                  <a:schemeClr val="tx2"/>
                </a:solidFill>
              </a:rPr>
              <a:t>]  Project: [</a:t>
            </a:r>
            <a:r>
              <a:rPr lang="en-US" sz="1100" b="1" i="1" kern="0" dirty="0">
                <a:solidFill>
                  <a:schemeClr val="tx2"/>
                </a:solidFill>
              </a:rPr>
              <a:t>Enter Project Name</a:t>
            </a:r>
            <a:r>
              <a:rPr lang="en-US" sz="1100" b="1" kern="0" dirty="0">
                <a:solidFill>
                  <a:schemeClr val="tx2"/>
                </a:solidFill>
              </a:rPr>
              <a:t>]  Reporting Period: [</a:t>
            </a:r>
            <a:r>
              <a:rPr lang="en-US" sz="1100" b="1" i="1" kern="0" dirty="0">
                <a:solidFill>
                  <a:schemeClr val="tx2"/>
                </a:solidFill>
              </a:rPr>
              <a:t>Enter Date</a:t>
            </a:r>
            <a:r>
              <a:rPr lang="en-US" sz="1100" b="1" kern="0" dirty="0">
                <a:solidFill>
                  <a:schemeClr val="tx2"/>
                </a:solidFill>
              </a:rPr>
              <a:t>]</a:t>
            </a:r>
            <a:endParaRPr lang="en-US" sz="1100" dirty="0"/>
          </a:p>
        </p:txBody>
      </p:sp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696127"/>
              </p:ext>
            </p:extLst>
          </p:nvPr>
        </p:nvGraphicFramePr>
        <p:xfrm>
          <a:off x="1843361" y="3733802"/>
          <a:ext cx="7179988" cy="3276601"/>
        </p:xfrm>
        <a:graphic>
          <a:graphicData uri="http://schemas.openxmlformats.org/drawingml/2006/table">
            <a:tbl>
              <a:tblPr/>
              <a:tblGrid>
                <a:gridCol w="17283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1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55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1754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7471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Deliverable</a:t>
                      </a: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165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Status</a:t>
                      </a:r>
                    </a:p>
                  </a:txBody>
                  <a:tcPr marL="9525" marR="9525" marT="9524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165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5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% Complete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165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Estimated Start Date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165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Actual </a:t>
                      </a:r>
                    </a:p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Start Date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165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Estimated End Date</a:t>
                      </a:r>
                    </a:p>
                  </a:txBody>
                  <a:tcPr marL="9525" marR="9525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165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Actual</a:t>
                      </a:r>
                    </a:p>
                    <a:p>
                      <a:pPr algn="ctr" fontAlgn="b"/>
                      <a:r>
                        <a:rPr lang="en-US" sz="1050" b="1" i="0" u="none" strike="noStrike" baseline="0" dirty="0">
                          <a:solidFill>
                            <a:schemeClr val="bg1"/>
                          </a:solidFill>
                          <a:latin typeface="Calibri"/>
                        </a:rPr>
                        <a:t> End Date</a:t>
                      </a:r>
                      <a:endParaRPr lang="en-US" sz="105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165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Late/Early</a:t>
                      </a:r>
                      <a:r>
                        <a:rPr lang="en-US" sz="800" b="1" i="0" u="none" strike="noStrike" baseline="0" dirty="0">
                          <a:solidFill>
                            <a:schemeClr val="bg1"/>
                          </a:solidFill>
                          <a:latin typeface="Calibri"/>
                        </a:rPr>
                        <a:t> in Days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4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165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PDAF</a:t>
                      </a:r>
                      <a:r>
                        <a:rPr lang="en-US" sz="1050" b="1" i="0" u="none" strike="noStrike" baseline="0" dirty="0">
                          <a:solidFill>
                            <a:schemeClr val="bg1"/>
                          </a:solidFill>
                          <a:latin typeface="Calibri"/>
                        </a:rPr>
                        <a:t> Approval Date</a:t>
                      </a:r>
                      <a:endParaRPr lang="en-US" sz="105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4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165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Deliverable Cost</a:t>
                      </a:r>
                    </a:p>
                  </a:txBody>
                  <a:tcPr marL="9525" marR="9525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165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Cost Comparison</a:t>
                      </a:r>
                    </a:p>
                  </a:txBody>
                  <a:tcPr marL="9525" marR="9525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165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793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XXX%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99/99/99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99/99/99</a:t>
                      </a: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99/99/99</a:t>
                      </a:r>
                    </a:p>
                  </a:txBody>
                  <a:tcPr marL="9525" marR="9525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99/99/99</a:t>
                      </a:r>
                    </a:p>
                  </a:txBody>
                  <a:tcPr marL="9525" marR="9525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99</a:t>
                      </a:r>
                    </a:p>
                  </a:txBody>
                  <a:tcPr marL="9525" marR="9525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99/99/99</a:t>
                      </a:r>
                    </a:p>
                  </a:txBody>
                  <a:tcPr marL="9525" marR="9525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999,999.99</a:t>
                      </a:r>
                    </a:p>
                  </a:txBody>
                  <a:tcPr marL="9525" marR="9525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999,999.99</a:t>
                      </a:r>
                    </a:p>
                  </a:txBody>
                  <a:tcPr marL="9525" marR="9525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655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2449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2449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2449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2449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2449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2449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3484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2870">
                <a:tc gridSpan="9"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Note: Cost Comparison is (Deliverable</a:t>
                      </a:r>
                      <a:r>
                        <a:rPr lang="en-US" sz="10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000" b="0" i="0" u="none" strike="noStrike" baseline="0">
                          <a:solidFill>
                            <a:srgbClr val="000000"/>
                          </a:solidFill>
                          <a:latin typeface="+mn-lt"/>
                        </a:rPr>
                        <a:t>Cost * </a:t>
                      </a:r>
                      <a:r>
                        <a:rPr lang="en-US" sz="1000" b="0" i="0" u="none" strike="noStrike" baseline="0" dirty="0">
                          <a:solidFill>
                            <a:srgbClr val="000000"/>
                          </a:solidFill>
                          <a:latin typeface="+mn-lt"/>
                        </a:rPr>
                        <a:t>Percent Complete)                             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Total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.</a:t>
                      </a:r>
                    </a:p>
                  </a:txBody>
                  <a:tcPr marL="9525" marR="9525" marT="952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$</a:t>
                      </a:r>
                    </a:p>
                  </a:txBody>
                  <a:tcPr marL="9525" marR="9525" marT="95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$</a:t>
                      </a:r>
                    </a:p>
                  </a:txBody>
                  <a:tcPr marL="9525" marR="9525" marT="952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3" name="Rectangle 121"/>
          <p:cNvSpPr>
            <a:spLocks noChangeArrowheads="1"/>
          </p:cNvSpPr>
          <p:nvPr/>
        </p:nvSpPr>
        <p:spPr bwMode="auto">
          <a:xfrm>
            <a:off x="139700" y="5600653"/>
            <a:ext cx="1612900" cy="249284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80650" tIns="39685" rIns="80650" bIns="39685"/>
          <a:lstStyle/>
          <a:p>
            <a:pPr algn="ctr" defTabSz="820738" eaLnBrk="0" hangingPunct="0">
              <a:defRPr/>
            </a:pPr>
            <a:r>
              <a:rPr lang="en-US" sz="1100" dirty="0"/>
              <a:t>$0.00</a:t>
            </a:r>
          </a:p>
        </p:txBody>
      </p:sp>
      <p:sp>
        <p:nvSpPr>
          <p:cNvPr id="40" name="Rectangle 121"/>
          <p:cNvSpPr>
            <a:spLocks noChangeArrowheads="1"/>
          </p:cNvSpPr>
          <p:nvPr/>
        </p:nvSpPr>
        <p:spPr bwMode="auto">
          <a:xfrm>
            <a:off x="139700" y="2428373"/>
            <a:ext cx="1612900" cy="211137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80650" tIns="39685" rIns="80650" bIns="39685"/>
          <a:lstStyle/>
          <a:p>
            <a:pPr defTabSz="820738" eaLnBrk="0" hangingPunct="0">
              <a:defRPr/>
            </a:pPr>
            <a:endParaRPr lang="en-US" sz="900" dirty="0"/>
          </a:p>
        </p:txBody>
      </p:sp>
      <p:sp>
        <p:nvSpPr>
          <p:cNvPr id="49" name="TextBox 48"/>
          <p:cNvSpPr txBox="1"/>
          <p:nvPr/>
        </p:nvSpPr>
        <p:spPr>
          <a:xfrm>
            <a:off x="5486400" y="1981200"/>
            <a:ext cx="3536950" cy="24606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000" b="1" dirty="0">
                <a:solidFill>
                  <a:schemeClr val="bg1"/>
                </a:solidFill>
                <a:latin typeface="+mn-lt"/>
              </a:rPr>
              <a:t>Issues/Risks  for Management Attention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828800" y="914400"/>
            <a:ext cx="3603625" cy="40011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000" b="1" dirty="0">
                <a:solidFill>
                  <a:schemeClr val="bg1"/>
                </a:solidFill>
                <a:latin typeface="+mn-lt"/>
              </a:rPr>
              <a:t>Status Summary </a:t>
            </a:r>
            <a:r>
              <a:rPr lang="en-US" sz="1000" dirty="0">
                <a:solidFill>
                  <a:schemeClr val="bg1"/>
                </a:solidFill>
                <a:latin typeface="+mn-lt"/>
              </a:rPr>
              <a:t>– </a:t>
            </a:r>
            <a:r>
              <a:rPr lang="en-US" sz="1000" i="1" dirty="0">
                <a:solidFill>
                  <a:schemeClr val="bg1"/>
                </a:solidFill>
                <a:latin typeface="+mn-lt"/>
              </a:rPr>
              <a:t>If a status is not green, please provide additional detail.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39700" y="904875"/>
            <a:ext cx="1612900" cy="384721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000" b="1" dirty="0">
                <a:solidFill>
                  <a:schemeClr val="bg1"/>
                </a:solidFill>
                <a:latin typeface="+mn-lt"/>
              </a:rPr>
              <a:t>Project Status </a:t>
            </a:r>
          </a:p>
          <a:p>
            <a:pPr>
              <a:defRPr/>
            </a:pPr>
            <a:r>
              <a:rPr lang="en-US" sz="900" dirty="0">
                <a:solidFill>
                  <a:schemeClr val="bg1"/>
                </a:solidFill>
                <a:latin typeface="+mn-lt"/>
              </a:rPr>
              <a:t>Overall Project Health</a:t>
            </a:r>
            <a:endParaRPr lang="en-US" sz="9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49336" y="2192337"/>
            <a:ext cx="1622883" cy="246063"/>
          </a:xfrm>
          <a:prstGeom prst="rect">
            <a:avLst/>
          </a:prstGeom>
          <a:solidFill>
            <a:srgbClr val="16165D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000" b="1" dirty="0">
                <a:solidFill>
                  <a:schemeClr val="bg1"/>
                </a:solidFill>
                <a:latin typeface="+mn-lt"/>
              </a:rPr>
              <a:t>Overall  % Complete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52400" y="3200400"/>
            <a:ext cx="1612900" cy="400110"/>
          </a:xfrm>
          <a:prstGeom prst="rect">
            <a:avLst/>
          </a:prstGeom>
          <a:solidFill>
            <a:srgbClr val="16165D"/>
          </a:solidFill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000" b="1" dirty="0">
                <a:solidFill>
                  <a:schemeClr val="bg1"/>
                </a:solidFill>
                <a:latin typeface="+mn-lt"/>
              </a:rPr>
              <a:t>Current Resources w/ Allocation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36465" y="5200543"/>
            <a:ext cx="1616135" cy="400110"/>
          </a:xfrm>
          <a:prstGeom prst="rect">
            <a:avLst/>
          </a:prstGeom>
          <a:solidFill>
            <a:srgbClr val="16165D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000" b="1" dirty="0">
                <a:solidFill>
                  <a:schemeClr val="bg1"/>
                </a:solidFill>
                <a:latin typeface="+mn-lt"/>
              </a:rPr>
              <a:t>Pending Change Request Amount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39700" y="5849937"/>
            <a:ext cx="1612900" cy="246063"/>
          </a:xfrm>
          <a:prstGeom prst="rect">
            <a:avLst/>
          </a:prstGeom>
          <a:solidFill>
            <a:srgbClr val="16165D"/>
          </a:solidFill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000" b="1" dirty="0">
                <a:solidFill>
                  <a:schemeClr val="bg1"/>
                </a:solidFill>
                <a:latin typeface="+mn-lt"/>
              </a:rPr>
              <a:t>Change Request</a:t>
            </a:r>
            <a:endParaRPr lang="en-US" sz="1000" b="1" dirty="0">
              <a:latin typeface="Calibri" panose="020F050202020403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486400" y="2971800"/>
            <a:ext cx="3536950" cy="24606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000" b="1" dirty="0">
                <a:solidFill>
                  <a:schemeClr val="bg1"/>
                </a:solidFill>
                <a:latin typeface="+mn-lt"/>
              </a:rPr>
              <a:t>Out of Scope Work Identified ? (Please Explain)</a:t>
            </a:r>
          </a:p>
        </p:txBody>
      </p:sp>
      <p:sp>
        <p:nvSpPr>
          <p:cNvPr id="52" name="Rectangle 58"/>
          <p:cNvSpPr>
            <a:spLocks noChangeArrowheads="1"/>
          </p:cNvSpPr>
          <p:nvPr/>
        </p:nvSpPr>
        <p:spPr bwMode="auto">
          <a:xfrm>
            <a:off x="5486400" y="3217863"/>
            <a:ext cx="3536950" cy="43973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80650" tIns="39685" rIns="80650" bIns="39685"/>
          <a:lstStyle/>
          <a:p>
            <a:pPr defTabSz="820738" eaLnBrk="0" hangingPunct="0">
              <a:defRPr/>
            </a:pPr>
            <a:endParaRPr lang="en-US" sz="900" u="sng" dirty="0"/>
          </a:p>
        </p:txBody>
      </p:sp>
      <p:sp>
        <p:nvSpPr>
          <p:cNvPr id="61" name="Rectangle 121"/>
          <p:cNvSpPr>
            <a:spLocks noChangeArrowheads="1"/>
          </p:cNvSpPr>
          <p:nvPr/>
        </p:nvSpPr>
        <p:spPr bwMode="auto">
          <a:xfrm>
            <a:off x="149336" y="2886489"/>
            <a:ext cx="1612900" cy="228599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80650" tIns="39685" rIns="80650" bIns="39685"/>
          <a:lstStyle/>
          <a:p>
            <a:pPr algn="ctr" defTabSz="820738" eaLnBrk="0" hangingPunct="0">
              <a:defRPr/>
            </a:pPr>
            <a:r>
              <a:rPr lang="en-US" sz="1100" dirty="0"/>
              <a:t>Yes/No</a:t>
            </a:r>
          </a:p>
        </p:txBody>
      </p:sp>
      <p:sp>
        <p:nvSpPr>
          <p:cNvPr id="2249" name="TextBox 62"/>
          <p:cNvSpPr txBox="1">
            <a:spLocks noChangeArrowheads="1"/>
          </p:cNvSpPr>
          <p:nvPr/>
        </p:nvSpPr>
        <p:spPr bwMode="auto">
          <a:xfrm>
            <a:off x="139700" y="2630243"/>
            <a:ext cx="1612900" cy="246063"/>
          </a:xfrm>
          <a:prstGeom prst="rect">
            <a:avLst/>
          </a:prstGeom>
          <a:solidFill>
            <a:srgbClr val="16165D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SzPct val="10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SzPct val="10000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SzPct val="10000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000" b="1" dirty="0">
                <a:solidFill>
                  <a:schemeClr val="bg1"/>
                </a:solidFill>
              </a:rPr>
              <a:t>On Time Completion?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486400" y="904875"/>
            <a:ext cx="3536950" cy="246063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000" b="1" dirty="0">
                <a:solidFill>
                  <a:schemeClr val="bg1"/>
                </a:solidFill>
              </a:rPr>
              <a:t>Original Project End Date      Current Project End Date</a:t>
            </a:r>
          </a:p>
        </p:txBody>
      </p:sp>
      <p:sp>
        <p:nvSpPr>
          <p:cNvPr id="66" name="Rectangle 121"/>
          <p:cNvSpPr>
            <a:spLocks noChangeArrowheads="1"/>
          </p:cNvSpPr>
          <p:nvPr/>
        </p:nvSpPr>
        <p:spPr bwMode="auto">
          <a:xfrm>
            <a:off x="5486400" y="1131888"/>
            <a:ext cx="1768475" cy="2841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80650" tIns="39685" rIns="80650" bIns="39685"/>
          <a:lstStyle/>
          <a:p>
            <a:pPr algn="ctr" defTabSz="820738" eaLnBrk="0" hangingPunct="0">
              <a:defRPr/>
            </a:pPr>
            <a:endParaRPr lang="en-US" sz="1100" dirty="0"/>
          </a:p>
        </p:txBody>
      </p:sp>
      <p:sp>
        <p:nvSpPr>
          <p:cNvPr id="69" name="Rectangle 121"/>
          <p:cNvSpPr>
            <a:spLocks noChangeArrowheads="1"/>
          </p:cNvSpPr>
          <p:nvPr/>
        </p:nvSpPr>
        <p:spPr bwMode="auto">
          <a:xfrm>
            <a:off x="7239000" y="1131888"/>
            <a:ext cx="1784350" cy="2841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80650" tIns="39685" rIns="80650" bIns="39685"/>
          <a:lstStyle/>
          <a:p>
            <a:pPr algn="ctr" defTabSz="820738" eaLnBrk="0" hangingPunct="0">
              <a:defRPr/>
            </a:pPr>
            <a:endParaRPr lang="en-US" sz="1100" dirty="0"/>
          </a:p>
        </p:txBody>
      </p:sp>
      <p:cxnSp>
        <p:nvCxnSpPr>
          <p:cNvPr id="2253" name="Straight Connector 11"/>
          <p:cNvCxnSpPr>
            <a:cxnSpLocks noChangeShapeType="1"/>
          </p:cNvCxnSpPr>
          <p:nvPr/>
        </p:nvCxnSpPr>
        <p:spPr bwMode="auto">
          <a:xfrm>
            <a:off x="7239000" y="904875"/>
            <a:ext cx="0" cy="246063"/>
          </a:xfrm>
          <a:prstGeom prst="line">
            <a:avLst/>
          </a:prstGeom>
          <a:noFill/>
          <a:ln w="635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3" name="TextBox 62"/>
          <p:cNvSpPr txBox="1"/>
          <p:nvPr/>
        </p:nvSpPr>
        <p:spPr>
          <a:xfrm>
            <a:off x="5486400" y="1447800"/>
            <a:ext cx="3536950" cy="246063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000" b="1" dirty="0">
                <a:solidFill>
                  <a:schemeClr val="bg1"/>
                </a:solidFill>
              </a:rPr>
              <a:t>Original PAQ Amount            Current PAQ Amount</a:t>
            </a:r>
          </a:p>
        </p:txBody>
      </p:sp>
      <p:sp>
        <p:nvSpPr>
          <p:cNvPr id="67" name="Rectangle 121"/>
          <p:cNvSpPr>
            <a:spLocks noChangeArrowheads="1"/>
          </p:cNvSpPr>
          <p:nvPr/>
        </p:nvSpPr>
        <p:spPr bwMode="auto">
          <a:xfrm>
            <a:off x="5486400" y="1674813"/>
            <a:ext cx="1768475" cy="2841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80650" tIns="39685" rIns="80650" bIns="39685"/>
          <a:lstStyle/>
          <a:p>
            <a:pPr algn="ctr" defTabSz="820738" eaLnBrk="0" hangingPunct="0">
              <a:defRPr/>
            </a:pPr>
            <a:endParaRPr lang="en-US" sz="1100" dirty="0"/>
          </a:p>
        </p:txBody>
      </p:sp>
      <p:sp>
        <p:nvSpPr>
          <p:cNvPr id="70" name="Rectangle 121"/>
          <p:cNvSpPr>
            <a:spLocks noChangeArrowheads="1"/>
          </p:cNvSpPr>
          <p:nvPr/>
        </p:nvSpPr>
        <p:spPr bwMode="auto">
          <a:xfrm>
            <a:off x="7239000" y="1674813"/>
            <a:ext cx="1784350" cy="2841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80650" tIns="39685" rIns="80650" bIns="39685"/>
          <a:lstStyle/>
          <a:p>
            <a:pPr algn="ctr" defTabSz="820738" eaLnBrk="0" hangingPunct="0">
              <a:defRPr/>
            </a:pPr>
            <a:endParaRPr lang="en-US" sz="1100" dirty="0"/>
          </a:p>
        </p:txBody>
      </p:sp>
      <p:cxnSp>
        <p:nvCxnSpPr>
          <p:cNvPr id="71" name="Straight Connector 11"/>
          <p:cNvCxnSpPr>
            <a:cxnSpLocks noChangeShapeType="1"/>
          </p:cNvCxnSpPr>
          <p:nvPr/>
        </p:nvCxnSpPr>
        <p:spPr bwMode="auto">
          <a:xfrm>
            <a:off x="7239000" y="1430337"/>
            <a:ext cx="0" cy="246063"/>
          </a:xfrm>
          <a:prstGeom prst="line">
            <a:avLst/>
          </a:prstGeom>
          <a:noFill/>
          <a:ln w="635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536158"/>
              </p:ext>
            </p:extLst>
          </p:nvPr>
        </p:nvGraphicFramePr>
        <p:xfrm>
          <a:off x="153155" y="3581400"/>
          <a:ext cx="1599445" cy="1009623"/>
        </p:xfrm>
        <a:graphic>
          <a:graphicData uri="http://schemas.openxmlformats.org/drawingml/2006/table">
            <a:tbl>
              <a:tblPr/>
              <a:tblGrid>
                <a:gridCol w="12319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620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620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620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620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815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marL="0" marR="0" marT="0" marB="0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5" name="TextBox 74"/>
          <p:cNvSpPr txBox="1"/>
          <p:nvPr/>
        </p:nvSpPr>
        <p:spPr>
          <a:xfrm>
            <a:off x="1828799" y="3733800"/>
            <a:ext cx="3597275" cy="246221"/>
          </a:xfrm>
          <a:prstGeom prst="rect">
            <a:avLst/>
          </a:prstGeom>
          <a:solidFill>
            <a:srgbClr val="16165D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000" b="1" dirty="0">
                <a:solidFill>
                  <a:schemeClr val="bg1"/>
                </a:solidFill>
                <a:latin typeface="+mn-lt"/>
              </a:rPr>
              <a:t>Deliverable / Payment Milestone Status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136464" y="4659205"/>
            <a:ext cx="1621459" cy="246221"/>
          </a:xfrm>
          <a:prstGeom prst="rect">
            <a:avLst/>
          </a:prstGeom>
          <a:solidFill>
            <a:srgbClr val="16165D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000" b="1" dirty="0">
                <a:solidFill>
                  <a:schemeClr val="bg1"/>
                </a:solidFill>
                <a:latin typeface="+mn-lt"/>
              </a:rPr>
              <a:t>Vendor </a:t>
            </a:r>
            <a:r>
              <a:rPr lang="en-US" sz="1000" b="1" dirty="0" err="1">
                <a:solidFill>
                  <a:schemeClr val="bg1"/>
                </a:solidFill>
                <a:latin typeface="+mn-lt"/>
              </a:rPr>
              <a:t>hrs</a:t>
            </a:r>
            <a:r>
              <a:rPr lang="en-US" sz="1000" b="1" dirty="0">
                <a:solidFill>
                  <a:schemeClr val="bg1"/>
                </a:solidFill>
                <a:latin typeface="+mn-lt"/>
              </a:rPr>
              <a:t> this report</a:t>
            </a:r>
          </a:p>
        </p:txBody>
      </p:sp>
      <p:sp>
        <p:nvSpPr>
          <p:cNvPr id="82" name="Rectangle 121"/>
          <p:cNvSpPr>
            <a:spLocks noChangeArrowheads="1"/>
          </p:cNvSpPr>
          <p:nvPr/>
        </p:nvSpPr>
        <p:spPr bwMode="auto">
          <a:xfrm>
            <a:off x="139700" y="4911618"/>
            <a:ext cx="1612900" cy="211137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80650" tIns="39685" rIns="80650" bIns="39685"/>
          <a:lstStyle/>
          <a:p>
            <a:pPr defTabSz="820738" eaLnBrk="0" hangingPunct="0">
              <a:defRPr/>
            </a:pPr>
            <a:endParaRPr lang="en-US" sz="900" dirty="0"/>
          </a:p>
        </p:txBody>
      </p:sp>
      <p:sp>
        <p:nvSpPr>
          <p:cNvPr id="85" name="Up Arrow 84"/>
          <p:cNvSpPr/>
          <p:nvPr/>
        </p:nvSpPr>
        <p:spPr>
          <a:xfrm>
            <a:off x="3539545" y="4459001"/>
            <a:ext cx="274320" cy="274320"/>
          </a:xfrm>
          <a:prstGeom prst="up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86" name="Rounded Rectangle 85"/>
          <p:cNvSpPr/>
          <p:nvPr/>
        </p:nvSpPr>
        <p:spPr>
          <a:xfrm>
            <a:off x="3543671" y="4828920"/>
            <a:ext cx="270194" cy="151845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88" name="Down Arrow 87"/>
          <p:cNvSpPr/>
          <p:nvPr/>
        </p:nvSpPr>
        <p:spPr>
          <a:xfrm>
            <a:off x="3539545" y="5036299"/>
            <a:ext cx="274320" cy="274320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447C0EE-4A5D-6686-C174-C07E5597BFCA}"/>
              </a:ext>
            </a:extLst>
          </p:cNvPr>
          <p:cNvSpPr/>
          <p:nvPr/>
        </p:nvSpPr>
        <p:spPr>
          <a:xfrm>
            <a:off x="152400" y="1309976"/>
            <a:ext cx="167990" cy="124847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2"/>
                </a:solidFill>
              </a:rPr>
              <a:t>G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1C5D368-3E45-C400-17B3-B89ECEC5C0C3}"/>
              </a:ext>
            </a:extLst>
          </p:cNvPr>
          <p:cNvSpPr/>
          <p:nvPr/>
        </p:nvSpPr>
        <p:spPr>
          <a:xfrm>
            <a:off x="1437462" y="1099664"/>
            <a:ext cx="167990" cy="124847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2"/>
                </a:solidFill>
              </a:rPr>
              <a:t>G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39D5367-0829-26F1-FA09-4999825BA392}"/>
              </a:ext>
            </a:extLst>
          </p:cNvPr>
          <p:cNvSpPr/>
          <p:nvPr/>
        </p:nvSpPr>
        <p:spPr>
          <a:xfrm>
            <a:off x="152400" y="1462822"/>
            <a:ext cx="167990" cy="124847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2"/>
                </a:solidFill>
              </a:rPr>
              <a:t>G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FE6B55A-8B48-089D-9F19-02EE0662F8E5}"/>
              </a:ext>
            </a:extLst>
          </p:cNvPr>
          <p:cNvSpPr/>
          <p:nvPr/>
        </p:nvSpPr>
        <p:spPr>
          <a:xfrm>
            <a:off x="152400" y="1615668"/>
            <a:ext cx="167990" cy="124847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2"/>
                </a:solidFill>
              </a:rPr>
              <a:t>G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73E58F1-A03C-07C5-CC64-605F8E028E5C}"/>
              </a:ext>
            </a:extLst>
          </p:cNvPr>
          <p:cNvSpPr/>
          <p:nvPr/>
        </p:nvSpPr>
        <p:spPr>
          <a:xfrm>
            <a:off x="152400" y="1756094"/>
            <a:ext cx="167990" cy="124847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2"/>
                </a:solidFill>
              </a:rPr>
              <a:t>G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9ACE47D-A995-6501-C7A1-532D3773D1C5}"/>
              </a:ext>
            </a:extLst>
          </p:cNvPr>
          <p:cNvSpPr/>
          <p:nvPr/>
        </p:nvSpPr>
        <p:spPr>
          <a:xfrm>
            <a:off x="152400" y="1891453"/>
            <a:ext cx="167990" cy="124847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2"/>
                </a:solidFill>
              </a:rPr>
              <a:t>G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74E7D5C-B155-1813-E3F5-8D3C2A3BE272}"/>
              </a:ext>
            </a:extLst>
          </p:cNvPr>
          <p:cNvSpPr/>
          <p:nvPr/>
        </p:nvSpPr>
        <p:spPr>
          <a:xfrm>
            <a:off x="152400" y="2044455"/>
            <a:ext cx="167990" cy="124847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2"/>
                </a:solidFill>
              </a:rPr>
              <a:t>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81C9EB2-CF77-F2CC-F8E7-5DF78BD329E4}"/>
              </a:ext>
            </a:extLst>
          </p:cNvPr>
          <p:cNvSpPr txBox="1"/>
          <p:nvPr/>
        </p:nvSpPr>
        <p:spPr>
          <a:xfrm>
            <a:off x="306727" y="1274700"/>
            <a:ext cx="12001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Budget</a:t>
            </a:r>
          </a:p>
          <a:p>
            <a:r>
              <a:rPr lang="en-US" sz="800" dirty="0"/>
              <a:t>Schedule</a:t>
            </a:r>
          </a:p>
          <a:p>
            <a:r>
              <a:rPr lang="en-US" sz="800" dirty="0"/>
              <a:t>Resources</a:t>
            </a:r>
          </a:p>
          <a:p>
            <a:r>
              <a:rPr lang="en-US" sz="800" dirty="0"/>
              <a:t>Stakeholder Involvement</a:t>
            </a:r>
          </a:p>
          <a:p>
            <a:r>
              <a:rPr lang="en-US" sz="800" dirty="0"/>
              <a:t>Issues &amp; Risk</a:t>
            </a:r>
          </a:p>
          <a:p>
            <a:r>
              <a:rPr lang="en-US" sz="800" dirty="0"/>
              <a:t>Scope &amp; Deliverables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91" name="Rectangle 2571"/>
          <p:cNvSpPr>
            <a:spLocks noChangeArrowheads="1"/>
          </p:cNvSpPr>
          <p:nvPr/>
        </p:nvSpPr>
        <p:spPr bwMode="auto">
          <a:xfrm>
            <a:off x="457200" y="1409700"/>
            <a:ext cx="8229600" cy="537051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80650" tIns="39685" rIns="80650" bIns="39685"/>
          <a:lstStyle/>
          <a:p>
            <a:pPr lvl="1" defTabSz="820738" eaLnBrk="0" hangingPunct="0">
              <a:spcBef>
                <a:spcPct val="20000"/>
              </a:spcBef>
              <a:defRPr/>
            </a:pPr>
            <a:endParaRPr lang="en-US" sz="1200" b="1" i="1" dirty="0"/>
          </a:p>
          <a:p>
            <a:pPr marL="571500" lvl="1" indent="-114300" defTabSz="820738" eaLnBrk="0" hangingPunct="0">
              <a:spcBef>
                <a:spcPct val="20000"/>
              </a:spcBef>
              <a:defRPr/>
            </a:pPr>
            <a:r>
              <a:rPr lang="en-US" sz="1400" b="1" i="1" dirty="0"/>
              <a:t>Tasks Planned for Next Period (</a:t>
            </a:r>
            <a:r>
              <a:rPr lang="en-US" sz="1400" i="1" dirty="0"/>
              <a:t>Enter Period Beginning and Ending Dates</a:t>
            </a:r>
            <a:r>
              <a:rPr lang="en-US" sz="1400" b="1" dirty="0"/>
              <a:t>)</a:t>
            </a:r>
          </a:p>
          <a:p>
            <a:pPr marL="571500" lvl="1" indent="-114300" defTabSz="820738" eaLnBrk="0" hangingPunct="0">
              <a:spcBef>
                <a:spcPct val="20000"/>
              </a:spcBef>
              <a:defRPr/>
            </a:pPr>
            <a:endParaRPr lang="en-US" sz="1400" b="1" i="1" dirty="0"/>
          </a:p>
          <a:p>
            <a:pPr lvl="2">
              <a:lnSpc>
                <a:spcPct val="150000"/>
              </a:lnSpc>
              <a:buFont typeface="Arial" pitchFamily="34" charset="0"/>
              <a:buChar char="•"/>
              <a:defRPr/>
            </a:pPr>
            <a:endParaRPr lang="en-US" sz="1600" dirty="0"/>
          </a:p>
          <a:p>
            <a:pPr lvl="2">
              <a:lnSpc>
                <a:spcPct val="150000"/>
              </a:lnSpc>
              <a:defRPr/>
            </a:pPr>
            <a:endParaRPr lang="en-US" sz="1600" dirty="0"/>
          </a:p>
          <a:p>
            <a:pPr lvl="2">
              <a:lnSpc>
                <a:spcPct val="150000"/>
              </a:lnSpc>
              <a:buFont typeface="Arial" pitchFamily="34" charset="0"/>
              <a:buChar char="•"/>
              <a:defRPr/>
            </a:pPr>
            <a:endParaRPr lang="en-US" sz="1600" dirty="0"/>
          </a:p>
          <a:p>
            <a:pPr marL="571500" lvl="1" indent="-114300" defTabSz="820738" eaLnBrk="0" hangingPunct="0">
              <a:spcBef>
                <a:spcPct val="20000"/>
              </a:spcBef>
              <a:defRPr/>
            </a:pPr>
            <a:endParaRPr lang="en-US" sz="1400" i="1" dirty="0"/>
          </a:p>
          <a:p>
            <a:pPr marL="1028700" lvl="2" indent="-114300" defTabSz="820738" eaLnBrk="0" hangingPunct="0">
              <a:spcBef>
                <a:spcPct val="20000"/>
              </a:spcBef>
              <a:defRPr/>
            </a:pPr>
            <a:endParaRPr lang="en-US" sz="1400" i="1" dirty="0"/>
          </a:p>
          <a:p>
            <a:pPr marL="1028700" lvl="2" indent="-114300" defTabSz="820738" eaLnBrk="0" hangingPunct="0">
              <a:spcBef>
                <a:spcPct val="20000"/>
              </a:spcBef>
              <a:defRPr/>
            </a:pPr>
            <a:endParaRPr lang="en-US" sz="1400" i="1" dirty="0"/>
          </a:p>
          <a:p>
            <a:pPr marL="1028700" lvl="2" indent="-114300" defTabSz="820738" eaLnBrk="0" hangingPunct="0">
              <a:spcBef>
                <a:spcPct val="20000"/>
              </a:spcBef>
              <a:buFont typeface="Wingdings" pitchFamily="2" charset="2"/>
              <a:buChar char="§"/>
              <a:defRPr/>
            </a:pPr>
            <a:endParaRPr lang="en-US" sz="1400" i="1" dirty="0"/>
          </a:p>
          <a:p>
            <a:pPr marL="1028700" lvl="2" indent="-114300" defTabSz="820738" eaLnBrk="0" hangingPunct="0">
              <a:spcBef>
                <a:spcPct val="20000"/>
              </a:spcBef>
              <a:buFont typeface="Wingdings" pitchFamily="2" charset="2"/>
              <a:buChar char="§"/>
              <a:defRPr/>
            </a:pPr>
            <a:endParaRPr lang="en-US" sz="1400" i="1" dirty="0"/>
          </a:p>
          <a:p>
            <a:pPr marL="1028700" lvl="2" indent="-114300" defTabSz="820738" eaLnBrk="0" hangingPunct="0">
              <a:spcBef>
                <a:spcPct val="20000"/>
              </a:spcBef>
              <a:buFont typeface="Wingdings" pitchFamily="2" charset="2"/>
              <a:buChar char="§"/>
              <a:defRPr/>
            </a:pPr>
            <a:endParaRPr lang="en-US" sz="1400" i="1" dirty="0"/>
          </a:p>
          <a:p>
            <a:pPr marL="1028700" lvl="2" indent="-114300" defTabSz="820738" eaLnBrk="0" hangingPunct="0">
              <a:spcBef>
                <a:spcPct val="20000"/>
              </a:spcBef>
              <a:defRPr/>
            </a:pPr>
            <a:endParaRPr lang="en-US" sz="1400" i="1" dirty="0"/>
          </a:p>
          <a:p>
            <a:pPr marL="1028700" lvl="2" indent="-114300" defTabSz="820738" eaLnBrk="0" hangingPunct="0">
              <a:spcBef>
                <a:spcPct val="20000"/>
              </a:spcBef>
              <a:buFont typeface="Wingdings" pitchFamily="2" charset="2"/>
              <a:buChar char="§"/>
              <a:defRPr/>
            </a:pPr>
            <a:endParaRPr lang="en-US" sz="1400" i="1" dirty="0"/>
          </a:p>
          <a:p>
            <a:pPr marL="1028700" lvl="2" indent="-114300" defTabSz="820738" eaLnBrk="0" hangingPunct="0">
              <a:spcBef>
                <a:spcPct val="20000"/>
              </a:spcBef>
              <a:buFont typeface="Wingdings" pitchFamily="2" charset="2"/>
              <a:buChar char="§"/>
              <a:defRPr/>
            </a:pPr>
            <a:endParaRPr lang="en-US" sz="1400" i="1" dirty="0"/>
          </a:p>
          <a:p>
            <a:pPr marL="1028700" lvl="2" indent="-114300" defTabSz="820738" eaLnBrk="0" hangingPunct="0">
              <a:spcBef>
                <a:spcPct val="20000"/>
              </a:spcBef>
              <a:defRPr/>
            </a:pPr>
            <a:endParaRPr lang="en-US" sz="1400" i="1" dirty="0"/>
          </a:p>
          <a:p>
            <a:pPr marL="1028700" lvl="2" indent="-114300" defTabSz="820738" eaLnBrk="0" hangingPunct="0">
              <a:spcBef>
                <a:spcPct val="20000"/>
              </a:spcBef>
              <a:defRPr/>
            </a:pPr>
            <a:endParaRPr lang="en-US" sz="1400" i="1" dirty="0"/>
          </a:p>
          <a:p>
            <a:pPr marL="571500" lvl="1" indent="-114300" defTabSz="820738" eaLnBrk="0" hangingPunct="0">
              <a:spcBef>
                <a:spcPct val="20000"/>
              </a:spcBef>
              <a:defRPr/>
            </a:pPr>
            <a:endParaRPr lang="en-US" sz="1400" b="1" i="1" dirty="0"/>
          </a:p>
          <a:p>
            <a:pPr marL="571500" lvl="1" indent="-114300" defTabSz="820738" eaLnBrk="0" hangingPunct="0">
              <a:spcBef>
                <a:spcPct val="20000"/>
              </a:spcBef>
              <a:defRPr/>
            </a:pPr>
            <a:endParaRPr lang="en-US" sz="1400" b="1" i="1" dirty="0"/>
          </a:p>
          <a:p>
            <a:pPr marL="571500" lvl="1" indent="-114300" defTabSz="820738" eaLnBrk="0" hangingPunct="0">
              <a:spcBef>
                <a:spcPct val="20000"/>
              </a:spcBef>
              <a:defRPr/>
            </a:pPr>
            <a:endParaRPr lang="en-US" sz="1400" b="1" i="1" dirty="0"/>
          </a:p>
          <a:p>
            <a:pPr marL="971550" lvl="2" indent="-177800" defTabSz="820738" eaLnBrk="0" hangingPunct="0">
              <a:spcBef>
                <a:spcPct val="20000"/>
              </a:spcBef>
              <a:defRPr/>
            </a:pPr>
            <a:endParaRPr lang="en-US" sz="1400" b="1" i="1" u="sng" dirty="0"/>
          </a:p>
        </p:txBody>
      </p:sp>
      <p:sp>
        <p:nvSpPr>
          <p:cNvPr id="16" name="Text Box 19"/>
          <p:cNvSpPr txBox="1">
            <a:spLocks noChangeArrowheads="1"/>
          </p:cNvSpPr>
          <p:nvPr/>
        </p:nvSpPr>
        <p:spPr bwMode="auto">
          <a:xfrm>
            <a:off x="2025650" y="914400"/>
            <a:ext cx="4984750" cy="338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600" b="1" dirty="0">
                <a:latin typeface="+mj-lt"/>
              </a:rPr>
              <a:t>Project Update</a:t>
            </a:r>
          </a:p>
        </p:txBody>
      </p:sp>
      <p:sp>
        <p:nvSpPr>
          <p:cNvPr id="17" name="Date Placeholder 31"/>
          <p:cNvSpPr>
            <a:spLocks noGrp="1"/>
          </p:cNvSpPr>
          <p:nvPr>
            <p:ph type="dt" sz="quarter" idx="10"/>
          </p:nvPr>
        </p:nvSpPr>
        <p:spPr>
          <a:xfrm>
            <a:off x="457200" y="6926263"/>
            <a:ext cx="2133600" cy="388937"/>
          </a:xfrm>
        </p:spPr>
        <p:txBody>
          <a:bodyPr/>
          <a:lstStyle/>
          <a:p>
            <a:pPr>
              <a:buFontTx/>
              <a:buNone/>
              <a:defRPr/>
            </a:pPr>
            <a:fld id="{E8D014DE-5559-4B75-9BA4-6934B8FCAB34}" type="datetime1">
              <a:rPr lang="en-US" sz="1000"/>
              <a:pPr>
                <a:buFontTx/>
                <a:buNone/>
                <a:defRPr/>
              </a:pPr>
              <a:t>3/25/2024</a:t>
            </a:fld>
            <a:endParaRPr lang="en-US" dirty="0"/>
          </a:p>
        </p:txBody>
      </p:sp>
      <p:sp>
        <p:nvSpPr>
          <p:cNvPr id="18" name="Slide Number Placeholder 32"/>
          <p:cNvSpPr txBox="1">
            <a:spLocks/>
          </p:cNvSpPr>
          <p:nvPr/>
        </p:nvSpPr>
        <p:spPr>
          <a:xfrm>
            <a:off x="6553200" y="6926263"/>
            <a:ext cx="2133600" cy="388937"/>
          </a:xfrm>
          <a:prstGeom prst="rect">
            <a:avLst/>
          </a:prstGeom>
        </p:spPr>
        <p:txBody>
          <a:bodyPr anchor="ctr"/>
          <a:lstStyle/>
          <a:p>
            <a:pPr algn="r" eaLnBrk="0" hangingPunct="0">
              <a:lnSpc>
                <a:spcPct val="80000"/>
              </a:lnSpc>
              <a:spcBef>
                <a:spcPct val="20000"/>
              </a:spcBef>
              <a:buSzPct val="100000"/>
              <a:defRPr/>
            </a:pPr>
            <a:fld id="{37A3445F-5B68-4F2B-9168-5D35780D7F6B}" type="slidenum">
              <a:rPr lang="en-US" sz="1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rPr>
              <a:pPr algn="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/>
              </a:pPr>
              <a:t>2</a:t>
            </a:fld>
            <a:endParaRPr lang="en-US" sz="1000" dirty="0">
              <a:solidFill>
                <a:schemeClr val="tx1">
                  <a:tint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Text Box 19"/>
          <p:cNvSpPr txBox="1">
            <a:spLocks noChangeArrowheads="1"/>
          </p:cNvSpPr>
          <p:nvPr/>
        </p:nvSpPr>
        <p:spPr bwMode="auto">
          <a:xfrm>
            <a:off x="2344738" y="914400"/>
            <a:ext cx="4513262" cy="338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US" sz="1600" b="1" dirty="0">
                <a:latin typeface="+mj-lt"/>
              </a:rPr>
              <a:t>Open Issues</a:t>
            </a:r>
          </a:p>
        </p:txBody>
      </p:sp>
      <p:sp>
        <p:nvSpPr>
          <p:cNvPr id="15" name="Date Placeholder 31"/>
          <p:cNvSpPr>
            <a:spLocks noGrp="1"/>
          </p:cNvSpPr>
          <p:nvPr>
            <p:ph type="dt" sz="quarter" idx="10"/>
          </p:nvPr>
        </p:nvSpPr>
        <p:spPr>
          <a:xfrm>
            <a:off x="457200" y="6926263"/>
            <a:ext cx="2133600" cy="388937"/>
          </a:xfrm>
        </p:spPr>
        <p:txBody>
          <a:bodyPr/>
          <a:lstStyle/>
          <a:p>
            <a:pPr>
              <a:buFontTx/>
              <a:buNone/>
              <a:defRPr/>
            </a:pPr>
            <a:fld id="{E8D014DE-5559-4B75-9BA4-6934B8FCAB34}" type="datetime1">
              <a:rPr lang="en-US" sz="1000" smtClean="0"/>
              <a:pPr>
                <a:buFontTx/>
                <a:buNone/>
                <a:defRPr/>
              </a:pPr>
              <a:t>3/25/2024</a:t>
            </a:fld>
            <a:endParaRPr lang="en-US" dirty="0"/>
          </a:p>
        </p:txBody>
      </p:sp>
      <p:sp>
        <p:nvSpPr>
          <p:cNvPr id="17" name="Slide Number Placeholder 32"/>
          <p:cNvSpPr txBox="1">
            <a:spLocks/>
          </p:cNvSpPr>
          <p:nvPr/>
        </p:nvSpPr>
        <p:spPr>
          <a:xfrm>
            <a:off x="6553200" y="6926263"/>
            <a:ext cx="2133600" cy="388937"/>
          </a:xfrm>
          <a:prstGeom prst="rect">
            <a:avLst/>
          </a:prstGeom>
        </p:spPr>
        <p:txBody>
          <a:bodyPr anchor="ctr"/>
          <a:lstStyle/>
          <a:p>
            <a:pPr algn="r" eaLnBrk="0" hangingPunct="0">
              <a:lnSpc>
                <a:spcPct val="80000"/>
              </a:lnSpc>
              <a:spcBef>
                <a:spcPct val="20000"/>
              </a:spcBef>
              <a:buSzPct val="100000"/>
              <a:defRPr/>
            </a:pPr>
            <a:fld id="{4ED72943-64EF-4E05-93F1-3DE3B092C1DC}" type="slidenum">
              <a:rPr lang="en-US" sz="1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rPr>
              <a:pPr algn="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/>
              </a:pPr>
              <a:t>3</a:t>
            </a:fld>
            <a:endParaRPr lang="en-US" sz="1000" dirty="0">
              <a:solidFill>
                <a:schemeClr val="tx1">
                  <a:tint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 Box 19"/>
          <p:cNvSpPr txBox="1">
            <a:spLocks noChangeArrowheads="1"/>
          </p:cNvSpPr>
          <p:nvPr/>
        </p:nvSpPr>
        <p:spPr bwMode="auto">
          <a:xfrm>
            <a:off x="2344738" y="3814763"/>
            <a:ext cx="4513262" cy="338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US" sz="1600" b="1" dirty="0">
                <a:latin typeface="+mj-lt"/>
              </a:rPr>
              <a:t>Open Risks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458969"/>
              </p:ext>
            </p:extLst>
          </p:nvPr>
        </p:nvGraphicFramePr>
        <p:xfrm>
          <a:off x="228601" y="1371600"/>
          <a:ext cx="8610601" cy="2194606"/>
        </p:xfrm>
        <a:graphic>
          <a:graphicData uri="http://schemas.openxmlformats.org/drawingml/2006/table">
            <a:tbl>
              <a:tblPr/>
              <a:tblGrid>
                <a:gridCol w="228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29540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74366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dirty="0">
                          <a:latin typeface="Calibri" pitchFamily="34" charset="0"/>
                          <a:cs typeface="Calibri" pitchFamily="34" charset="0"/>
                        </a:rPr>
                        <a:t>ID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dirty="0">
                          <a:latin typeface="Calibri" pitchFamily="34" charset="0"/>
                          <a:cs typeface="Calibri" pitchFamily="34" charset="0"/>
                        </a:rPr>
                        <a:t>Status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latin typeface="Calibri" pitchFamily="34" charset="0"/>
                          <a:cs typeface="Calibri" pitchFamily="34" charset="0"/>
                        </a:rPr>
                        <a:t>Description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latin typeface="Calibri" pitchFamily="34" charset="0"/>
                          <a:cs typeface="Calibri" pitchFamily="34" charset="0"/>
                        </a:rPr>
                        <a:t>Type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latin typeface="Calibri" pitchFamily="34" charset="0"/>
                          <a:cs typeface="Calibri" pitchFamily="34" charset="0"/>
                        </a:rPr>
                        <a:t>Priority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latin typeface="Calibri" pitchFamily="34" charset="0"/>
                          <a:cs typeface="Calibri" pitchFamily="34" charset="0"/>
                        </a:rPr>
                        <a:t>Assigned 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latin typeface="Calibri" pitchFamily="34" charset="0"/>
                          <a:cs typeface="Calibri" pitchFamily="34" charset="0"/>
                        </a:rPr>
                        <a:t>Create Date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latin typeface="Calibri" pitchFamily="34" charset="0"/>
                          <a:cs typeface="Calibri" pitchFamily="34" charset="0"/>
                        </a:rPr>
                        <a:t>Due Date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latin typeface="Calibri" pitchFamily="34" charset="0"/>
                          <a:cs typeface="Calibri" pitchFamily="34" charset="0"/>
                        </a:rPr>
                        <a:t>Close Date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latin typeface="Calibri" pitchFamily="34" charset="0"/>
                          <a:cs typeface="Calibri" pitchFamily="34" charset="0"/>
                        </a:rPr>
                        <a:t>Problem Resolution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latin typeface="Calibri" pitchFamily="34" charset="0"/>
                          <a:cs typeface="Calibri" pitchFamily="34" charset="0"/>
                        </a:rPr>
                        <a:t>Comments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3022215"/>
              </p:ext>
            </p:extLst>
          </p:nvPr>
        </p:nvGraphicFramePr>
        <p:xfrm>
          <a:off x="228599" y="4282394"/>
          <a:ext cx="8610601" cy="2194606"/>
        </p:xfrm>
        <a:graphic>
          <a:graphicData uri="http://schemas.openxmlformats.org/drawingml/2006/table">
            <a:tbl>
              <a:tblPr/>
              <a:tblGrid>
                <a:gridCol w="2100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0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09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15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54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54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68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74366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dirty="0">
                          <a:latin typeface="Calibri" pitchFamily="34" charset="0"/>
                          <a:cs typeface="Calibri" pitchFamily="34" charset="0"/>
                        </a:rPr>
                        <a:t>ID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latin typeface="Calibri" pitchFamily="34" charset="0"/>
                          <a:cs typeface="Calibri" pitchFamily="34" charset="0"/>
                        </a:rPr>
                        <a:t>Status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latin typeface="Calibri" pitchFamily="34" charset="0"/>
                          <a:cs typeface="Calibri" pitchFamily="34" charset="0"/>
                        </a:rPr>
                        <a:t>Description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latin typeface="Calibri" pitchFamily="34" charset="0"/>
                          <a:cs typeface="Calibri" pitchFamily="34" charset="0"/>
                        </a:rPr>
                        <a:t>Type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latin typeface="Calibri" pitchFamily="34" charset="0"/>
                          <a:cs typeface="Calibri" pitchFamily="34" charset="0"/>
                        </a:rPr>
                        <a:t>Impact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latin typeface="Calibri" pitchFamily="34" charset="0"/>
                          <a:cs typeface="Calibri" pitchFamily="34" charset="0"/>
                        </a:rPr>
                        <a:t>Probability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latin typeface="Calibri" pitchFamily="34" charset="0"/>
                          <a:cs typeface="Calibri" pitchFamily="34" charset="0"/>
                        </a:rPr>
                        <a:t>Assigned 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latin typeface="Calibri" pitchFamily="34" charset="0"/>
                          <a:cs typeface="Calibri" pitchFamily="34" charset="0"/>
                        </a:rPr>
                        <a:t>Create</a:t>
                      </a:r>
                      <a:r>
                        <a:rPr lang="en-US" sz="900" b="1" i="0" u="none" strike="noStrike" baseline="0" dirty="0">
                          <a:latin typeface="Calibri" pitchFamily="34" charset="0"/>
                          <a:cs typeface="Calibri" pitchFamily="34" charset="0"/>
                        </a:rPr>
                        <a:t> Date</a:t>
                      </a:r>
                      <a:endParaRPr lang="en-US" sz="900" b="1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latin typeface="Calibri" pitchFamily="34" charset="0"/>
                          <a:cs typeface="Calibri" pitchFamily="34" charset="0"/>
                        </a:rPr>
                        <a:t>Close Date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latin typeface="Calibri" pitchFamily="34" charset="0"/>
                          <a:cs typeface="Calibri" pitchFamily="34" charset="0"/>
                        </a:rPr>
                        <a:t>Mitigation Plan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latin typeface="Calibri" pitchFamily="34" charset="0"/>
                          <a:cs typeface="Calibri" pitchFamily="34" charset="0"/>
                        </a:rPr>
                        <a:t>Comments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4605505"/>
              </p:ext>
            </p:extLst>
          </p:nvPr>
        </p:nvGraphicFramePr>
        <p:xfrm>
          <a:off x="381000" y="1417320"/>
          <a:ext cx="8458200" cy="2194560"/>
        </p:xfrm>
        <a:graphic>
          <a:graphicData uri="http://schemas.openxmlformats.org/drawingml/2006/table">
            <a:tbl>
              <a:tblPr/>
              <a:tblGrid>
                <a:gridCol w="4270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2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92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68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54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52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12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008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008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9059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838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CR No.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Change Type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Reason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Priority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Submit Date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Submitted By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Status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Due Date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Close Date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Impact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Calibri" panose="020F0502020204030204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Calibri" panose="020F0502020204030204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Arial" pitchFamily="34" charset="0"/>
                        </a:rPr>
                        <a:t>   </a:t>
                      </a: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Calibri" panose="020F0502020204030204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Calibri" panose="020F0502020204030204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Calibri" panose="020F0502020204030204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Calibri" panose="020F0502020204030204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Calibri" panose="020F0502020204030204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Calibri" panose="020F0502020204030204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Calibri" panose="020F0502020204030204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Calibri" panose="020F0502020204030204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Calibri" panose="020F0502020204030204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Calibri" panose="020F0502020204030204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Calibri" panose="020F0502020204030204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latin typeface="Calibri" panose="020F0502020204030204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Arial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2286000" y="914400"/>
            <a:ext cx="4572000" cy="338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US" sz="1600" b="1" dirty="0">
                <a:latin typeface="+mj-lt"/>
              </a:rPr>
              <a:t>Change Request Log</a:t>
            </a:r>
          </a:p>
        </p:txBody>
      </p:sp>
      <p:sp>
        <p:nvSpPr>
          <p:cNvPr id="15" name="Date Placeholder 31"/>
          <p:cNvSpPr>
            <a:spLocks noGrp="1"/>
          </p:cNvSpPr>
          <p:nvPr>
            <p:ph type="dt" sz="quarter" idx="10"/>
          </p:nvPr>
        </p:nvSpPr>
        <p:spPr>
          <a:xfrm>
            <a:off x="457200" y="6926263"/>
            <a:ext cx="2133600" cy="388937"/>
          </a:xfrm>
        </p:spPr>
        <p:txBody>
          <a:bodyPr/>
          <a:lstStyle/>
          <a:p>
            <a:pPr>
              <a:buFontTx/>
              <a:buNone/>
              <a:defRPr/>
            </a:pPr>
            <a:fld id="{E8D014DE-5559-4B75-9BA4-6934B8FCAB34}" type="datetime1">
              <a:rPr lang="en-US" sz="1000"/>
              <a:pPr>
                <a:buFontTx/>
                <a:buNone/>
                <a:defRPr/>
              </a:pPr>
              <a:t>3/25/2024</a:t>
            </a:fld>
            <a:endParaRPr lang="en-US" dirty="0"/>
          </a:p>
        </p:txBody>
      </p:sp>
      <p:sp>
        <p:nvSpPr>
          <p:cNvPr id="16" name="Slide Number Placeholder 32"/>
          <p:cNvSpPr txBox="1">
            <a:spLocks/>
          </p:cNvSpPr>
          <p:nvPr/>
        </p:nvSpPr>
        <p:spPr>
          <a:xfrm>
            <a:off x="6553200" y="6926263"/>
            <a:ext cx="2133600" cy="388937"/>
          </a:xfrm>
          <a:prstGeom prst="rect">
            <a:avLst/>
          </a:prstGeom>
        </p:spPr>
        <p:txBody>
          <a:bodyPr anchor="ctr"/>
          <a:lstStyle/>
          <a:p>
            <a:pPr algn="r" eaLnBrk="0" hangingPunct="0">
              <a:lnSpc>
                <a:spcPct val="80000"/>
              </a:lnSpc>
              <a:spcBef>
                <a:spcPct val="20000"/>
              </a:spcBef>
              <a:buSzPct val="100000"/>
              <a:defRPr/>
            </a:pPr>
            <a:fld id="{4C32E12E-ACE1-40AE-9A9E-2FFCD54677E0}" type="slidenum">
              <a:rPr lang="en-US" sz="1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rPr>
              <a:pPr algn="r" eaLnBrk="0" hangingPunct="0">
                <a:lnSpc>
                  <a:spcPct val="80000"/>
                </a:lnSpc>
                <a:spcBef>
                  <a:spcPct val="20000"/>
                </a:spcBef>
                <a:buSzPct val="100000"/>
                <a:defRPr/>
              </a:pPr>
              <a:t>4</a:t>
            </a:fld>
            <a:endParaRPr lang="en-US" sz="1000" dirty="0">
              <a:solidFill>
                <a:schemeClr val="tx1">
                  <a:tint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82962" y="7019925"/>
            <a:ext cx="2484437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900" dirty="0">
                <a:solidFill>
                  <a:schemeClr val="bg1">
                    <a:lumMod val="75000"/>
                  </a:schemeClr>
                </a:solidFill>
              </a:rPr>
              <a:t>ITSD Project Status Report (Rev 8-2016)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826025"/>
              </p:ext>
            </p:extLst>
          </p:nvPr>
        </p:nvGraphicFramePr>
        <p:xfrm>
          <a:off x="304799" y="4343400"/>
          <a:ext cx="8534400" cy="2194560"/>
        </p:xfrm>
        <a:graphic>
          <a:graphicData uri="http://schemas.openxmlformats.org/drawingml/2006/table">
            <a:tbl>
              <a:tblPr/>
              <a:tblGrid>
                <a:gridCol w="4366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59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53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48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86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42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86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latin typeface="Calibri" pitchFamily="34" charset="0"/>
                          <a:cs typeface="Calibri" pitchFamily="34" charset="0"/>
                        </a:rPr>
                        <a:t>AI No.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latin typeface="Calibri" pitchFamily="34" charset="0"/>
                          <a:cs typeface="Calibri" pitchFamily="34" charset="0"/>
                        </a:rPr>
                        <a:t>Title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latin typeface="Calibri" pitchFamily="34" charset="0"/>
                          <a:cs typeface="Calibri" pitchFamily="34" charset="0"/>
                        </a:rPr>
                        <a:t>Description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latin typeface="Calibri" pitchFamily="34" charset="0"/>
                          <a:cs typeface="Calibri" pitchFamily="34" charset="0"/>
                        </a:rPr>
                        <a:t>Comments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latin typeface="Calibri" pitchFamily="34" charset="0"/>
                          <a:cs typeface="Calibri" pitchFamily="34" charset="0"/>
                        </a:rPr>
                        <a:t>Source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latin typeface="Calibri" pitchFamily="34" charset="0"/>
                          <a:cs typeface="Calibri" pitchFamily="34" charset="0"/>
                        </a:rPr>
                        <a:t>Assigned 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latin typeface="Calibri" pitchFamily="34" charset="0"/>
                          <a:cs typeface="Calibri" pitchFamily="34" charset="0"/>
                        </a:rPr>
                        <a:t>Date Due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45720" marR="4572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9" name="Text Box 19"/>
          <p:cNvSpPr txBox="1">
            <a:spLocks noChangeArrowheads="1"/>
          </p:cNvSpPr>
          <p:nvPr/>
        </p:nvSpPr>
        <p:spPr bwMode="auto">
          <a:xfrm>
            <a:off x="2286000" y="3813048"/>
            <a:ext cx="4571999" cy="338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US" sz="1600" b="1" dirty="0">
                <a:latin typeface="+mj-lt"/>
              </a:rPr>
              <a:t>Action Item Log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2286000" y="914400"/>
            <a:ext cx="4572000" cy="338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Holiday Log</a:t>
            </a:r>
          </a:p>
        </p:txBody>
      </p:sp>
      <p:sp>
        <p:nvSpPr>
          <p:cNvPr id="15" name="Date Placeholder 31"/>
          <p:cNvSpPr>
            <a:spLocks noGrp="1"/>
          </p:cNvSpPr>
          <p:nvPr>
            <p:ph type="dt" sz="quarter" idx="10"/>
          </p:nvPr>
        </p:nvSpPr>
        <p:spPr>
          <a:xfrm>
            <a:off x="457200" y="6926263"/>
            <a:ext cx="2133600" cy="388937"/>
          </a:xfr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fld id="{E8D014DE-5559-4B75-9BA4-6934B8FCAB34}" type="datetime1"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l" defTabSz="914400" rtl="0" eaLnBrk="0" fontAlgn="base" latinLnBrk="0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/>
                <a:defRPr/>
              </a:pPr>
              <a:t>3/25/2024</a:t>
            </a:fld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6" name="Slide Number Placeholder 32"/>
          <p:cNvSpPr txBox="1">
            <a:spLocks/>
          </p:cNvSpPr>
          <p:nvPr/>
        </p:nvSpPr>
        <p:spPr>
          <a:xfrm>
            <a:off x="6553200" y="6926263"/>
            <a:ext cx="2133600" cy="388937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r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fld id="{4C32E12E-ACE1-40AE-9A9E-2FFCD54677E0}" type="slidenum"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0" fontAlgn="base" latinLnBrk="0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/>
                <a:defRPr/>
              </a:pPr>
              <a:t>5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82962" y="7019925"/>
            <a:ext cx="2484437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ITSD Project Status Report (Rev 8-2016)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4C67AADE-A60D-9757-B365-5C6A4ECC60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384930"/>
              </p:ext>
            </p:extLst>
          </p:nvPr>
        </p:nvGraphicFramePr>
        <p:xfrm>
          <a:off x="304799" y="1371600"/>
          <a:ext cx="8382001" cy="5532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4000">
                  <a:extLst>
                    <a:ext uri="{9D8B030D-6E8A-4147-A177-3AD203B41FA5}">
                      <a16:colId xmlns:a16="http://schemas.microsoft.com/office/drawing/2014/main" val="2495479989"/>
                    </a:ext>
                  </a:extLst>
                </a:gridCol>
                <a:gridCol w="4121152">
                  <a:extLst>
                    <a:ext uri="{9D8B030D-6E8A-4147-A177-3AD203B41FA5}">
                      <a16:colId xmlns:a16="http://schemas.microsoft.com/office/drawing/2014/main" val="2897625741"/>
                    </a:ext>
                  </a:extLst>
                </a:gridCol>
                <a:gridCol w="1466849">
                  <a:extLst>
                    <a:ext uri="{9D8B030D-6E8A-4147-A177-3AD203B41FA5}">
                      <a16:colId xmlns:a16="http://schemas.microsoft.com/office/drawing/2014/main" val="913423368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Month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Holiday Name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749954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904988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587176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634085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89411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844397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630896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803264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388974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27647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691493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549962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260914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41633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0182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324069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652187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80712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121571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896866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6005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777621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133951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8944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5647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E79B1C-2F09-4B2D-82EC-684F5938A78E}" type="datetime1">
              <a:rPr lang="en-US" smtClean="0"/>
              <a:pPr>
                <a:defRPr/>
              </a:pPr>
              <a:t>3/25/2024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EBE1398-C6F0-4FC0-8645-405D284DF9D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2514600" y="838200"/>
            <a:ext cx="4114800" cy="304800"/>
          </a:xfrm>
        </p:spPr>
        <p:txBody>
          <a:bodyPr/>
          <a:lstStyle/>
          <a:p>
            <a:r>
              <a:rPr lang="en-US" b="1" dirty="0"/>
              <a:t>Testing Status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981200" y="1219200"/>
          <a:ext cx="6814752" cy="2182925"/>
        </p:xfrm>
        <a:graphic>
          <a:graphicData uri="http://schemas.openxmlformats.org/drawingml/2006/table">
            <a:tbl>
              <a:tblPr/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37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16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111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637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6566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83896">
                <a:tc gridSpan="11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Mandatory Testing</a:t>
                      </a:r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 Status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525" marR="9525" marT="101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525" marR="9525" marT="101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525" marR="9525" marT="101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525" marR="9525" marT="101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525" marR="9525" marT="101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525" marR="9525" marT="1015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525" marR="9525" marT="1015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525" marR="9525" marT="1015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FFFF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525" marR="9525" marT="1015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3896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Status</a:t>
                      </a:r>
                    </a:p>
                  </a:txBody>
                  <a:tcPr marL="9525" marR="9525" marT="101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Test Type</a:t>
                      </a:r>
                    </a:p>
                  </a:txBody>
                  <a:tcPr marL="9525" marR="9525" marT="101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% Complete</a:t>
                      </a:r>
                    </a:p>
                  </a:txBody>
                  <a:tcPr marL="9525" marR="9525" marT="101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Test Cases</a:t>
                      </a:r>
                    </a:p>
                  </a:txBody>
                  <a:tcPr marL="9525" marR="9525" marT="10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525" marR="9525" marT="101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525" marR="9525" marT="1015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525" marR="9525" marT="1015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chemeClr val="bg1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525" marR="9525" marT="1015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FFFF00"/>
                          </a:solidFill>
                          <a:latin typeface="Calibri" panose="020F0502020204030204" pitchFamily="34" charset="0"/>
                        </a:rPr>
                        <a:t>Bugs </a:t>
                      </a:r>
                    </a:p>
                  </a:txBody>
                  <a:tcPr marL="9525" marR="9525" marT="1015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525" marR="9525" marT="1015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165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525" marR="9525" marT="1015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165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40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101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Completed</a:t>
                      </a:r>
                    </a:p>
                  </a:txBody>
                  <a:tcPr marL="9525" marR="9525" marT="101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Passed</a:t>
                      </a:r>
                    </a:p>
                  </a:txBody>
                  <a:tcPr marL="9525" marR="9525" marT="1015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Failed</a:t>
                      </a:r>
                    </a:p>
                  </a:txBody>
                  <a:tcPr marL="9525" marR="9525" marT="1015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</a:rPr>
                        <a:t>Resolved</a:t>
                      </a:r>
                    </a:p>
                  </a:txBody>
                  <a:tcPr marL="9525" marR="9525" marT="1015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FFFF00"/>
                          </a:solidFill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1015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i="0" u="none" strike="noStrike" kern="1200" dirty="0">
                          <a:solidFill>
                            <a:srgbClr val="FFFF0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Resolved</a:t>
                      </a:r>
                    </a:p>
                  </a:txBody>
                  <a:tcPr marL="9525" marR="9525" marT="1015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i="0" u="none" strike="noStrike" kern="1200" dirty="0">
                          <a:solidFill>
                            <a:srgbClr val="FFFF00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Critical</a:t>
                      </a:r>
                    </a:p>
                  </a:txBody>
                  <a:tcPr marL="9525" marR="9525" marT="1015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106">
                <a:tc>
                  <a:txBody>
                    <a:bodyPr/>
                    <a:lstStyle/>
                    <a:p>
                      <a:pPr algn="ctr" rtl="0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10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10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101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101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101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1015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1015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1015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1015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1015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1015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9441">
                <a:tc>
                  <a:txBody>
                    <a:bodyPr/>
                    <a:lstStyle/>
                    <a:p>
                      <a:pPr algn="ctr" rtl="0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10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10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101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101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101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1015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1015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1015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1015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1015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1015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159">
                <a:tc>
                  <a:txBody>
                    <a:bodyPr/>
                    <a:lstStyle/>
                    <a:p>
                      <a:pPr algn="ctr" rtl="0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10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10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101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101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101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1015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1015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1015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1015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1015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1015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8251">
                <a:tc>
                  <a:txBody>
                    <a:bodyPr/>
                    <a:lstStyle/>
                    <a:p>
                      <a:pPr algn="ctr" rtl="0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10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10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101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101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101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1015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1015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1015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1015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1015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1015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4954">
                <a:tc>
                  <a:txBody>
                    <a:bodyPr/>
                    <a:lstStyle/>
                    <a:p>
                      <a:pPr algn="ctr" rtl="0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10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10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101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101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101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1015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1015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1015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1015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1015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1015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Rectangle 121"/>
          <p:cNvSpPr>
            <a:spLocks noChangeArrowheads="1"/>
          </p:cNvSpPr>
          <p:nvPr/>
        </p:nvSpPr>
        <p:spPr bwMode="auto">
          <a:xfrm>
            <a:off x="201168" y="1143001"/>
            <a:ext cx="1612900" cy="304799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80650" tIns="39685" rIns="80650" bIns="39685" anchor="ctr"/>
          <a:lstStyle/>
          <a:p>
            <a:pPr algn="ctr" defTabSz="820738" eaLnBrk="0" hangingPunct="0">
              <a:defRPr/>
            </a:pPr>
            <a:r>
              <a:rPr lang="en-US" sz="1200" b="1" dirty="0"/>
              <a:t>%</a:t>
            </a:r>
            <a:endParaRPr lang="en-US" sz="1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00024" y="914400"/>
            <a:ext cx="1628775" cy="23083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900" b="1" dirty="0">
                <a:solidFill>
                  <a:schemeClr val="bg1"/>
                </a:solidFill>
                <a:latin typeface="+mn-lt"/>
              </a:rPr>
              <a:t>Overall  Test % Complete</a:t>
            </a:r>
          </a:p>
        </p:txBody>
      </p:sp>
      <p:sp>
        <p:nvSpPr>
          <p:cNvPr id="9" name="Rectangle 121"/>
          <p:cNvSpPr>
            <a:spLocks noChangeArrowheads="1"/>
          </p:cNvSpPr>
          <p:nvPr/>
        </p:nvSpPr>
        <p:spPr bwMode="auto">
          <a:xfrm>
            <a:off x="200025" y="4267200"/>
            <a:ext cx="1612900" cy="20574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80650" tIns="39685" rIns="80650" bIns="39685"/>
          <a:lstStyle/>
          <a:p>
            <a:pPr defTabSz="820738" eaLnBrk="0" hangingPunct="0">
              <a:defRPr/>
            </a:pPr>
            <a:r>
              <a:rPr lang="en-US" sz="900" b="1" dirty="0"/>
              <a:t>ITSD</a:t>
            </a:r>
          </a:p>
          <a:p>
            <a:pPr defTabSz="820738" eaLnBrk="0" hangingPunct="0">
              <a:defRPr/>
            </a:pPr>
            <a:r>
              <a:rPr lang="en-US" sz="900" dirty="0"/>
              <a:t>  </a:t>
            </a:r>
          </a:p>
          <a:p>
            <a:pPr defTabSz="820738" eaLnBrk="0" hangingPunct="0">
              <a:defRPr/>
            </a:pPr>
            <a:r>
              <a:rPr lang="en-US" sz="900" b="1" dirty="0"/>
              <a:t>Vendor</a:t>
            </a:r>
          </a:p>
          <a:p>
            <a:pPr defTabSz="820738" eaLnBrk="0" hangingPunct="0">
              <a:defRPr/>
            </a:pPr>
            <a:r>
              <a:rPr lang="en-US" sz="900" dirty="0"/>
              <a:t>  </a:t>
            </a:r>
          </a:p>
          <a:p>
            <a:pPr defTabSz="820738" eaLnBrk="0" hangingPunct="0">
              <a:defRPr/>
            </a:pPr>
            <a:r>
              <a:rPr lang="en-US" sz="900" b="1" dirty="0"/>
              <a:t>Business</a:t>
            </a:r>
          </a:p>
          <a:p>
            <a:pPr defTabSz="820738" eaLnBrk="0" hangingPunct="0">
              <a:defRPr/>
            </a:pPr>
            <a:r>
              <a:rPr lang="en-US" sz="900" dirty="0"/>
              <a:t>    </a:t>
            </a:r>
          </a:p>
          <a:p>
            <a:pPr defTabSz="820738" eaLnBrk="0" hangingPunct="0">
              <a:defRPr/>
            </a:pPr>
            <a:endParaRPr lang="en-US" sz="900" dirty="0"/>
          </a:p>
          <a:p>
            <a:pPr defTabSz="820738" eaLnBrk="0" hangingPunct="0">
              <a:defRPr/>
            </a:pPr>
            <a:endParaRPr lang="en-US" sz="900" dirty="0"/>
          </a:p>
        </p:txBody>
      </p:sp>
      <p:sp>
        <p:nvSpPr>
          <p:cNvPr id="10" name="TextBox 9"/>
          <p:cNvSpPr txBox="1"/>
          <p:nvPr/>
        </p:nvSpPr>
        <p:spPr>
          <a:xfrm>
            <a:off x="200025" y="4038600"/>
            <a:ext cx="1618488" cy="246221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000" b="1" dirty="0">
                <a:solidFill>
                  <a:schemeClr val="bg1"/>
                </a:solidFill>
                <a:latin typeface="+mn-lt"/>
              </a:rPr>
              <a:t>Testing Resources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981200" y="4038600"/>
          <a:ext cx="6858000" cy="1676400"/>
        </p:xfrm>
        <a:graphic>
          <a:graphicData uri="http://schemas.openxmlformats.org/drawingml/2006/table">
            <a:tbl>
              <a:tblPr/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0440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Status</a:t>
                      </a:r>
                      <a:r>
                        <a:rPr lang="en-US" sz="1200" b="1" i="0" u="none" strike="noStrike" baseline="0" dirty="0">
                          <a:solidFill>
                            <a:schemeClr val="bg1"/>
                          </a:solidFill>
                          <a:latin typeface="Calibri"/>
                        </a:rPr>
                        <a:t> of Other Testing Defined in Test Plan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101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101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101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101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101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525" marR="9525" marT="1015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9525" marR="9525" marT="1015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4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Status</a:t>
                      </a:r>
                    </a:p>
                  </a:txBody>
                  <a:tcPr marL="9525" marR="9525" marT="1015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Other Test </a:t>
                      </a:r>
                    </a:p>
                  </a:txBody>
                  <a:tcPr marL="9525" marR="9525" marT="101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% Complete</a:t>
                      </a:r>
                    </a:p>
                  </a:txBody>
                  <a:tcPr marL="9525" marR="9525" marT="101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Score</a:t>
                      </a:r>
                    </a:p>
                  </a:txBody>
                  <a:tcPr marL="9525" marR="9525" marT="101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Times </a:t>
                      </a:r>
                      <a:r>
                        <a:rPr lang="en-US" sz="1100" b="1" i="0" u="none" strike="noStrike" baseline="0" dirty="0">
                          <a:solidFill>
                            <a:schemeClr val="bg1"/>
                          </a:solidFill>
                          <a:latin typeface="Calibri"/>
                        </a:rPr>
                        <a:t>Executed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1015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 Critical</a:t>
                      </a:r>
                    </a:p>
                  </a:txBody>
                  <a:tcPr marL="9525" marR="9525" marT="1015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Other Information</a:t>
                      </a:r>
                    </a:p>
                  </a:txBody>
                  <a:tcPr marL="9525" marR="9525" marT="10159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101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10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10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10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10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101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101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101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10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10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10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10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1" i="0" u="none" strike="noStrike" baseline="0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marL="9525" marR="9525" marT="101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101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921"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101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10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10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10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101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101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1015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200025" y="1524000"/>
            <a:ext cx="1618488" cy="246221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000" b="1" dirty="0">
                <a:solidFill>
                  <a:schemeClr val="bg1"/>
                </a:solidFill>
                <a:latin typeface="+mn-lt"/>
              </a:rPr>
              <a:t>Outstanding Issues</a:t>
            </a:r>
          </a:p>
        </p:txBody>
      </p:sp>
      <p:sp>
        <p:nvSpPr>
          <p:cNvPr id="19" name="Rectangle 121"/>
          <p:cNvSpPr>
            <a:spLocks noChangeArrowheads="1"/>
          </p:cNvSpPr>
          <p:nvPr/>
        </p:nvSpPr>
        <p:spPr bwMode="auto">
          <a:xfrm>
            <a:off x="207961" y="1779746"/>
            <a:ext cx="1612900" cy="1954054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80650" tIns="39685" rIns="80650" bIns="39685"/>
          <a:lstStyle/>
          <a:p>
            <a:pPr defTabSz="820738" eaLnBrk="0" hangingPunct="0">
              <a:defRPr/>
            </a:pPr>
            <a:endParaRPr lang="en-US" sz="900" dirty="0"/>
          </a:p>
          <a:p>
            <a:pPr defTabSz="820738" eaLnBrk="0" hangingPunct="0">
              <a:defRPr/>
            </a:pPr>
            <a:endParaRPr lang="en-US" sz="900" dirty="0"/>
          </a:p>
        </p:txBody>
      </p:sp>
      <p:sp>
        <p:nvSpPr>
          <p:cNvPr id="21" name="Rectangle 20"/>
          <p:cNvSpPr/>
          <p:nvPr/>
        </p:nvSpPr>
        <p:spPr>
          <a:xfrm>
            <a:off x="1371600" y="534140"/>
            <a:ext cx="674116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100" b="1" kern="0" dirty="0">
                <a:solidFill>
                  <a:schemeClr val="tx2"/>
                </a:solidFill>
              </a:rPr>
              <a:t> Vendor:[</a:t>
            </a:r>
            <a:r>
              <a:rPr lang="en-US" sz="1100" b="1" i="1" kern="0" dirty="0">
                <a:solidFill>
                  <a:schemeClr val="tx2"/>
                </a:solidFill>
              </a:rPr>
              <a:t>Enter Vendor Name</a:t>
            </a:r>
            <a:r>
              <a:rPr lang="en-US" sz="1100" b="1" kern="0" dirty="0">
                <a:solidFill>
                  <a:schemeClr val="tx2"/>
                </a:solidFill>
              </a:rPr>
              <a:t>]  Project: [</a:t>
            </a:r>
            <a:r>
              <a:rPr lang="en-US" sz="1100" b="1" i="1" kern="0" dirty="0">
                <a:solidFill>
                  <a:schemeClr val="tx2"/>
                </a:solidFill>
              </a:rPr>
              <a:t>Enter Project Name</a:t>
            </a:r>
            <a:r>
              <a:rPr lang="en-US" sz="1100" b="1" kern="0" dirty="0">
                <a:solidFill>
                  <a:schemeClr val="tx2"/>
                </a:solidFill>
              </a:rPr>
              <a:t>]  Reporting Period: [</a:t>
            </a:r>
            <a:r>
              <a:rPr lang="en-US" sz="1100" b="1" i="1" kern="0" dirty="0">
                <a:solidFill>
                  <a:schemeClr val="tx2"/>
                </a:solidFill>
              </a:rPr>
              <a:t>Enter Date</a:t>
            </a:r>
            <a:r>
              <a:rPr lang="en-US" sz="1100" b="1" kern="0" dirty="0">
                <a:solidFill>
                  <a:schemeClr val="tx2"/>
                </a:solidFill>
              </a:rPr>
              <a:t>]</a:t>
            </a:r>
            <a:endParaRPr lang="en-US" sz="1100" dirty="0"/>
          </a:p>
        </p:txBody>
      </p:sp>
      <p:sp>
        <p:nvSpPr>
          <p:cNvPr id="23" name="Up Arrow 22"/>
          <p:cNvSpPr/>
          <p:nvPr/>
        </p:nvSpPr>
        <p:spPr>
          <a:xfrm>
            <a:off x="2054225" y="4679689"/>
            <a:ext cx="274320" cy="274320"/>
          </a:xfrm>
          <a:prstGeom prst="up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24" name="Up Arrow 23"/>
          <p:cNvSpPr/>
          <p:nvPr/>
        </p:nvSpPr>
        <p:spPr>
          <a:xfrm>
            <a:off x="2054225" y="2151186"/>
            <a:ext cx="274320" cy="274320"/>
          </a:xfrm>
          <a:prstGeom prst="up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25" name="Up Arrow 24"/>
          <p:cNvSpPr/>
          <p:nvPr/>
        </p:nvSpPr>
        <p:spPr>
          <a:xfrm>
            <a:off x="457200" y="1122124"/>
            <a:ext cx="274320" cy="274320"/>
          </a:xfrm>
          <a:prstGeom prst="up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2027555" y="2564021"/>
            <a:ext cx="327660" cy="15240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2039100" y="5105901"/>
            <a:ext cx="327660" cy="15240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31" name="Down Arrow 30"/>
          <p:cNvSpPr/>
          <p:nvPr/>
        </p:nvSpPr>
        <p:spPr>
          <a:xfrm>
            <a:off x="2054225" y="2831430"/>
            <a:ext cx="274320" cy="274320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32" name="Down Arrow 31"/>
          <p:cNvSpPr/>
          <p:nvPr/>
        </p:nvSpPr>
        <p:spPr>
          <a:xfrm>
            <a:off x="2039100" y="5379429"/>
            <a:ext cx="274320" cy="274320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539432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E79B1C-2F09-4B2D-82EC-684F5938A78E}" type="datetime1">
              <a:rPr lang="en-US" smtClean="0"/>
              <a:pPr>
                <a:defRPr/>
              </a:pPr>
              <a:t>3/25/2024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EBE1398-C6F0-4FC0-8645-405D284DF9D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2438403" y="533400"/>
            <a:ext cx="4114800" cy="304800"/>
          </a:xfrm>
        </p:spPr>
        <p:txBody>
          <a:bodyPr/>
          <a:lstStyle/>
          <a:p>
            <a:r>
              <a:rPr lang="en-US" b="1" dirty="0"/>
              <a:t>Instructions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33403" y="838200"/>
            <a:ext cx="7924799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Please delete these pages when creating an actual status report.</a:t>
            </a:r>
          </a:p>
          <a:p>
            <a:endParaRPr lang="en-US" sz="110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/>
              <a:t>Deliverable and Testing Indicators</a:t>
            </a:r>
          </a:p>
          <a:p>
            <a:pPr lvl="1"/>
            <a:endParaRPr lang="en-US" sz="1100" dirty="0"/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en-US" sz="1100" dirty="0"/>
              <a:t>Green - Expected to complete by Estimated End Date</a:t>
            </a:r>
          </a:p>
          <a:p>
            <a:pPr marL="1543050" lvl="3" indent="-171450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en-US" sz="1100" dirty="0"/>
              <a:t>Yellow - May not be possible to complete by Estimated End Date</a:t>
            </a:r>
          </a:p>
          <a:p>
            <a:pPr lvl="3"/>
            <a:endParaRPr lang="en-US" sz="1100" dirty="0"/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en-US" sz="1100" dirty="0"/>
              <a:t>Red - Will not complete by Estimated End Date and decisions are needed</a:t>
            </a:r>
          </a:p>
          <a:p>
            <a:pPr lvl="3"/>
            <a:endParaRPr lang="en-US" sz="110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/>
              <a:t>Budget Indicators </a:t>
            </a:r>
          </a:p>
          <a:p>
            <a:pPr lvl="1"/>
            <a:endParaRPr lang="en-US" sz="1100" dirty="0"/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en-US" sz="1100" dirty="0"/>
              <a:t>Green - Expected to complete within budget</a:t>
            </a:r>
          </a:p>
          <a:p>
            <a:pPr lvl="3"/>
            <a:endParaRPr lang="en-US" sz="1100" dirty="0"/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en-US" sz="1100" dirty="0"/>
              <a:t>Yellow - Additional funding may be required</a:t>
            </a:r>
          </a:p>
          <a:p>
            <a:pPr lvl="3"/>
            <a:endParaRPr lang="en-US" sz="1100" dirty="0"/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en-US" sz="1100" dirty="0"/>
              <a:t>Red - Funding decisions are required</a:t>
            </a:r>
          </a:p>
          <a:p>
            <a:pPr lvl="3"/>
            <a:endParaRPr lang="en-US" sz="110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/>
              <a:t>Schedule Indicators</a:t>
            </a:r>
          </a:p>
          <a:p>
            <a:pPr lvl="1"/>
            <a:endParaRPr lang="en-US" sz="1100" dirty="0"/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en-US" sz="1100" dirty="0"/>
              <a:t>Green – Project completion is expected within the planned schedule</a:t>
            </a:r>
          </a:p>
          <a:p>
            <a:pPr lvl="3"/>
            <a:endParaRPr lang="en-US" sz="1100" dirty="0"/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en-US" sz="1100" dirty="0"/>
              <a:t>Yellow – Project completion may not be possible within the planned schedule</a:t>
            </a:r>
          </a:p>
          <a:p>
            <a:pPr lvl="3"/>
            <a:endParaRPr lang="en-US" sz="1100" dirty="0"/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en-US" sz="1100" dirty="0"/>
              <a:t>Red – Scheduling decisions are required</a:t>
            </a:r>
          </a:p>
          <a:p>
            <a:pPr lvl="3"/>
            <a:endParaRPr lang="en-US" sz="110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/>
              <a:t>Resources Indicators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en-US" sz="1100" dirty="0"/>
              <a:t>Green - Acceptable involvement and participation of assigned project resources</a:t>
            </a:r>
          </a:p>
          <a:p>
            <a:pPr marL="1543050" lvl="3" indent="-171450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en-US" sz="1100" dirty="0"/>
              <a:t>Yellow – Project may be impaired due to limited availability of key staff or skillsets are not adequate</a:t>
            </a:r>
          </a:p>
          <a:p>
            <a:pPr marL="1543050" lvl="3" indent="-171450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en-US" sz="1100" dirty="0"/>
              <a:t>Red – Project completion may not  be possible due to absent key staff, changes in key staff, unresponsive staff or lack of required skills.  </a:t>
            </a:r>
          </a:p>
        </p:txBody>
      </p:sp>
      <p:sp>
        <p:nvSpPr>
          <p:cNvPr id="29" name="Up Arrow 28"/>
          <p:cNvSpPr/>
          <p:nvPr/>
        </p:nvSpPr>
        <p:spPr>
          <a:xfrm>
            <a:off x="1844040" y="1464211"/>
            <a:ext cx="274320" cy="274320"/>
          </a:xfrm>
          <a:prstGeom prst="up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1790700" y="1892149"/>
            <a:ext cx="327660" cy="15240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32" name="Down Arrow 31"/>
          <p:cNvSpPr/>
          <p:nvPr/>
        </p:nvSpPr>
        <p:spPr>
          <a:xfrm>
            <a:off x="1828800" y="2203044"/>
            <a:ext cx="274320" cy="274320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33" name="Oval 32"/>
          <p:cNvSpPr/>
          <p:nvPr/>
        </p:nvSpPr>
        <p:spPr>
          <a:xfrm>
            <a:off x="1828800" y="2855145"/>
            <a:ext cx="304800" cy="243355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2"/>
                </a:solidFill>
              </a:rPr>
              <a:t>G</a:t>
            </a:r>
          </a:p>
        </p:txBody>
      </p:sp>
      <p:sp>
        <p:nvSpPr>
          <p:cNvPr id="34" name="Oval 33"/>
          <p:cNvSpPr/>
          <p:nvPr/>
        </p:nvSpPr>
        <p:spPr>
          <a:xfrm>
            <a:off x="1828800" y="3205292"/>
            <a:ext cx="304800" cy="24335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2"/>
                </a:solidFill>
              </a:rPr>
              <a:t>Y</a:t>
            </a:r>
          </a:p>
        </p:txBody>
      </p:sp>
      <p:sp>
        <p:nvSpPr>
          <p:cNvPr id="36" name="Oval 35"/>
          <p:cNvSpPr/>
          <p:nvPr/>
        </p:nvSpPr>
        <p:spPr>
          <a:xfrm>
            <a:off x="1828800" y="3531313"/>
            <a:ext cx="304800" cy="24335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2"/>
                </a:solidFill>
              </a:rPr>
              <a:t>R</a:t>
            </a:r>
          </a:p>
        </p:txBody>
      </p:sp>
      <p:sp>
        <p:nvSpPr>
          <p:cNvPr id="37" name="Oval 36"/>
          <p:cNvSpPr/>
          <p:nvPr/>
        </p:nvSpPr>
        <p:spPr>
          <a:xfrm>
            <a:off x="1828800" y="4178149"/>
            <a:ext cx="304800" cy="243355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2"/>
                </a:solidFill>
              </a:rPr>
              <a:t>G</a:t>
            </a:r>
          </a:p>
        </p:txBody>
      </p:sp>
      <p:sp>
        <p:nvSpPr>
          <p:cNvPr id="38" name="Oval 37"/>
          <p:cNvSpPr/>
          <p:nvPr/>
        </p:nvSpPr>
        <p:spPr>
          <a:xfrm>
            <a:off x="1824875" y="4833500"/>
            <a:ext cx="304800" cy="24335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2"/>
                </a:solidFill>
              </a:rPr>
              <a:t>R</a:t>
            </a:r>
          </a:p>
        </p:txBody>
      </p:sp>
      <p:sp>
        <p:nvSpPr>
          <p:cNvPr id="39" name="Oval 38"/>
          <p:cNvSpPr/>
          <p:nvPr/>
        </p:nvSpPr>
        <p:spPr>
          <a:xfrm>
            <a:off x="1824875" y="4516233"/>
            <a:ext cx="304800" cy="24335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2"/>
                </a:solidFill>
              </a:rPr>
              <a:t>Y</a:t>
            </a:r>
          </a:p>
        </p:txBody>
      </p:sp>
      <p:sp>
        <p:nvSpPr>
          <p:cNvPr id="40" name="Oval 39"/>
          <p:cNvSpPr/>
          <p:nvPr/>
        </p:nvSpPr>
        <p:spPr>
          <a:xfrm>
            <a:off x="1813560" y="5843478"/>
            <a:ext cx="304800" cy="24335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2"/>
                </a:solidFill>
              </a:rPr>
              <a:t>Y</a:t>
            </a:r>
          </a:p>
        </p:txBody>
      </p:sp>
      <p:sp>
        <p:nvSpPr>
          <p:cNvPr id="41" name="Oval 40"/>
          <p:cNvSpPr/>
          <p:nvPr/>
        </p:nvSpPr>
        <p:spPr>
          <a:xfrm>
            <a:off x="1813560" y="5507396"/>
            <a:ext cx="304800" cy="243355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2"/>
                </a:solidFill>
              </a:rPr>
              <a:t>G</a:t>
            </a:r>
          </a:p>
        </p:txBody>
      </p:sp>
      <p:sp>
        <p:nvSpPr>
          <p:cNvPr id="42" name="Oval 41"/>
          <p:cNvSpPr/>
          <p:nvPr/>
        </p:nvSpPr>
        <p:spPr>
          <a:xfrm>
            <a:off x="1802130" y="6218671"/>
            <a:ext cx="304800" cy="24335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2"/>
                </a:solidFill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2640000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E79B1C-2F09-4B2D-82EC-684F5938A78E}" type="datetime1">
              <a:rPr lang="en-US" smtClean="0"/>
              <a:pPr>
                <a:defRPr/>
              </a:pPr>
              <a:t>3/25/2024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EBE1398-C6F0-4FC0-8645-405D284DF9D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2438403" y="533400"/>
            <a:ext cx="4114800" cy="304800"/>
          </a:xfrm>
        </p:spPr>
        <p:txBody>
          <a:bodyPr/>
          <a:lstStyle/>
          <a:p>
            <a:r>
              <a:rPr lang="en-US" b="1" dirty="0"/>
              <a:t>Instructions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33403" y="838200"/>
            <a:ext cx="7924799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Please delete these pages when creating an actual status report.</a:t>
            </a:r>
          </a:p>
          <a:p>
            <a:endParaRPr lang="en-US" sz="110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/>
              <a:t>Stakeholder Involvement Indicators</a:t>
            </a:r>
          </a:p>
          <a:p>
            <a:pPr lvl="1"/>
            <a:endParaRPr lang="en-US" sz="1100" dirty="0"/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en-US" sz="1100" dirty="0"/>
              <a:t>Green - Expected to complete by Estimated End Date</a:t>
            </a:r>
          </a:p>
          <a:p>
            <a:pPr marL="1543050" lvl="3" indent="-171450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en-US" sz="1100" dirty="0"/>
              <a:t>Yellow - May not be possible to complete by Estimated End Date</a:t>
            </a:r>
          </a:p>
          <a:p>
            <a:pPr lvl="3"/>
            <a:endParaRPr lang="en-US" sz="1100" dirty="0"/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en-US" sz="1100" dirty="0"/>
              <a:t>Red - Will not complete by Estimated End Date and decisions are needed</a:t>
            </a:r>
          </a:p>
          <a:p>
            <a:pPr lvl="3"/>
            <a:endParaRPr lang="en-US" sz="110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/>
              <a:t>Issues &amp; Risk Indicators </a:t>
            </a:r>
          </a:p>
          <a:p>
            <a:pPr lvl="1"/>
            <a:endParaRPr lang="en-US" sz="1100" dirty="0"/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en-US" sz="1100" dirty="0"/>
              <a:t>Green - Expected to complete within budget</a:t>
            </a:r>
          </a:p>
          <a:p>
            <a:pPr lvl="3"/>
            <a:endParaRPr lang="en-US" sz="1100" dirty="0"/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en-US" sz="1100" dirty="0"/>
              <a:t>Yellow - Additional funding may be required</a:t>
            </a:r>
          </a:p>
          <a:p>
            <a:pPr lvl="3"/>
            <a:endParaRPr lang="en-US" sz="1100" dirty="0"/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en-US" sz="1100" dirty="0"/>
              <a:t>Red - Funding decisions are required</a:t>
            </a:r>
          </a:p>
          <a:p>
            <a:pPr lvl="3"/>
            <a:endParaRPr lang="en-US" sz="110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/>
              <a:t>Scope &amp; Deliverable Indicators</a:t>
            </a:r>
          </a:p>
          <a:p>
            <a:pPr lvl="1"/>
            <a:endParaRPr lang="en-US" sz="1100" dirty="0"/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en-US" sz="1100" dirty="0"/>
              <a:t>Green – Project completion is expected within the planned schedule</a:t>
            </a:r>
          </a:p>
          <a:p>
            <a:pPr lvl="3"/>
            <a:endParaRPr lang="en-US" sz="1100" dirty="0"/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en-US" sz="1100" dirty="0"/>
              <a:t>Yellow – Project completion may not be possible within the planned schedule</a:t>
            </a:r>
          </a:p>
          <a:p>
            <a:pPr lvl="3"/>
            <a:endParaRPr lang="en-US" sz="1100" dirty="0"/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en-US" sz="1100" dirty="0"/>
              <a:t>Red – Scheduling decisions are required</a:t>
            </a:r>
          </a:p>
          <a:p>
            <a:pPr lvl="3"/>
            <a:endParaRPr lang="en-US" sz="110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100" dirty="0"/>
              <a:t>Overall Project Health Indicators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en-US" sz="1100" dirty="0"/>
              <a:t>Green - Acceptable involvement and participation of assigned project resources</a:t>
            </a:r>
          </a:p>
          <a:p>
            <a:pPr marL="1543050" lvl="3" indent="-171450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en-US" sz="1100" dirty="0"/>
              <a:t>Yellow – Project may be impaired due to limited availability of key staff or skillsets are not adequate</a:t>
            </a:r>
          </a:p>
          <a:p>
            <a:pPr marL="1543050" lvl="3" indent="-171450">
              <a:buFont typeface="Arial" panose="020B0604020202020204" pitchFamily="34" charset="0"/>
              <a:buChar char="•"/>
            </a:pPr>
            <a:endParaRPr lang="en-US" sz="1100" dirty="0"/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en-US" sz="1100" dirty="0"/>
              <a:t>Red – Project completion may not  be possible due to absent key staff, changes in key staff, unresponsive staff or lack of required skills.  </a:t>
            </a:r>
          </a:p>
        </p:txBody>
      </p:sp>
      <p:sp>
        <p:nvSpPr>
          <p:cNvPr id="29" name="Up Arrow 28"/>
          <p:cNvSpPr/>
          <p:nvPr/>
        </p:nvSpPr>
        <p:spPr>
          <a:xfrm>
            <a:off x="1844040" y="1464211"/>
            <a:ext cx="274320" cy="274320"/>
          </a:xfrm>
          <a:prstGeom prst="up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G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1790700" y="1892149"/>
            <a:ext cx="327660" cy="15240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32" name="Down Arrow 31"/>
          <p:cNvSpPr/>
          <p:nvPr/>
        </p:nvSpPr>
        <p:spPr>
          <a:xfrm>
            <a:off x="1828800" y="2203044"/>
            <a:ext cx="274320" cy="274320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R</a:t>
            </a:r>
          </a:p>
        </p:txBody>
      </p:sp>
      <p:sp>
        <p:nvSpPr>
          <p:cNvPr id="33" name="Oval 32"/>
          <p:cNvSpPr/>
          <p:nvPr/>
        </p:nvSpPr>
        <p:spPr>
          <a:xfrm>
            <a:off x="1828800" y="2855145"/>
            <a:ext cx="304800" cy="243355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2"/>
                </a:solidFill>
              </a:rPr>
              <a:t>G</a:t>
            </a:r>
          </a:p>
        </p:txBody>
      </p:sp>
      <p:sp>
        <p:nvSpPr>
          <p:cNvPr id="34" name="Oval 33"/>
          <p:cNvSpPr/>
          <p:nvPr/>
        </p:nvSpPr>
        <p:spPr>
          <a:xfrm>
            <a:off x="1828800" y="3205292"/>
            <a:ext cx="304800" cy="24335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2"/>
                </a:solidFill>
              </a:rPr>
              <a:t>Y</a:t>
            </a:r>
          </a:p>
        </p:txBody>
      </p:sp>
      <p:sp>
        <p:nvSpPr>
          <p:cNvPr id="36" name="Oval 35"/>
          <p:cNvSpPr/>
          <p:nvPr/>
        </p:nvSpPr>
        <p:spPr>
          <a:xfrm>
            <a:off x="1828800" y="3531313"/>
            <a:ext cx="304800" cy="24335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2"/>
                </a:solidFill>
              </a:rPr>
              <a:t>R</a:t>
            </a:r>
          </a:p>
        </p:txBody>
      </p:sp>
      <p:sp>
        <p:nvSpPr>
          <p:cNvPr id="37" name="Oval 36"/>
          <p:cNvSpPr/>
          <p:nvPr/>
        </p:nvSpPr>
        <p:spPr>
          <a:xfrm>
            <a:off x="1828800" y="4178149"/>
            <a:ext cx="304800" cy="243355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2"/>
                </a:solidFill>
              </a:rPr>
              <a:t>G</a:t>
            </a:r>
          </a:p>
        </p:txBody>
      </p:sp>
      <p:sp>
        <p:nvSpPr>
          <p:cNvPr id="38" name="Oval 37"/>
          <p:cNvSpPr/>
          <p:nvPr/>
        </p:nvSpPr>
        <p:spPr>
          <a:xfrm>
            <a:off x="1824875" y="4833500"/>
            <a:ext cx="304800" cy="24335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2"/>
                </a:solidFill>
              </a:rPr>
              <a:t>R</a:t>
            </a:r>
          </a:p>
        </p:txBody>
      </p:sp>
      <p:sp>
        <p:nvSpPr>
          <p:cNvPr id="39" name="Oval 38"/>
          <p:cNvSpPr/>
          <p:nvPr/>
        </p:nvSpPr>
        <p:spPr>
          <a:xfrm>
            <a:off x="1824875" y="4516233"/>
            <a:ext cx="304800" cy="24335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2"/>
                </a:solidFill>
              </a:rPr>
              <a:t>Y</a:t>
            </a:r>
          </a:p>
        </p:txBody>
      </p:sp>
      <p:sp>
        <p:nvSpPr>
          <p:cNvPr id="40" name="Oval 39"/>
          <p:cNvSpPr/>
          <p:nvPr/>
        </p:nvSpPr>
        <p:spPr>
          <a:xfrm>
            <a:off x="1813560" y="5843478"/>
            <a:ext cx="304800" cy="243355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2"/>
                </a:solidFill>
              </a:rPr>
              <a:t>Y</a:t>
            </a:r>
          </a:p>
        </p:txBody>
      </p:sp>
      <p:sp>
        <p:nvSpPr>
          <p:cNvPr id="41" name="Oval 40"/>
          <p:cNvSpPr/>
          <p:nvPr/>
        </p:nvSpPr>
        <p:spPr>
          <a:xfrm>
            <a:off x="1813560" y="5507396"/>
            <a:ext cx="304800" cy="243355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2"/>
                </a:solidFill>
              </a:rPr>
              <a:t>G</a:t>
            </a:r>
          </a:p>
        </p:txBody>
      </p:sp>
      <p:sp>
        <p:nvSpPr>
          <p:cNvPr id="42" name="Oval 41"/>
          <p:cNvSpPr/>
          <p:nvPr/>
        </p:nvSpPr>
        <p:spPr>
          <a:xfrm>
            <a:off x="1802130" y="6218671"/>
            <a:ext cx="304800" cy="24335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>
                <a:solidFill>
                  <a:schemeClr val="tx2"/>
                </a:solidFill>
              </a:rPr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1212651892"/>
      </p:ext>
    </p:extLst>
  </p:cSld>
  <p:clrMapOvr>
    <a:masterClrMapping/>
  </p:clrMapOvr>
</p:sld>
</file>

<file path=ppt/theme/theme1.xml><?xml version="1.0" encoding="utf-8"?>
<a:theme xmlns:a="http://schemas.openxmlformats.org/drawingml/2006/main" name="PMO">
  <a:themeElements>
    <a:clrScheme name="Blank Presentatio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rgbClr val="33996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80650" tIns="39685" rIns="80650" bIns="39685" numCol="1" anchor="t" anchorCtr="0" compatLnSpc="1">
        <a:prstTxWarp prst="textNoShape">
          <a:avLst/>
        </a:prstTxWarp>
      </a:bodyPr>
      <a:lstStyle>
        <a:defPPr marL="1436688" marR="0" indent="-206375" algn="l" defTabSz="820738" rtl="0" eaLnBrk="0" fontAlgn="base" latinLnBrk="0" hangingPunct="0">
          <a:lnSpc>
            <a:spcPct val="80000"/>
          </a:lnSpc>
          <a:spcBef>
            <a:spcPct val="20000"/>
          </a:spcBef>
          <a:spcAft>
            <a:spcPct val="0"/>
          </a:spcAft>
          <a:buClrTx/>
          <a:buSzPct val="100000"/>
          <a:buFontTx/>
          <a:buChar char="–"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rgbClr val="33996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80650" tIns="39685" rIns="80650" bIns="39685" numCol="1" anchor="t" anchorCtr="0" compatLnSpc="1">
        <a:prstTxWarp prst="textNoShape">
          <a:avLst/>
        </a:prstTxWarp>
      </a:bodyPr>
      <a:lstStyle>
        <a:defPPr marL="1436688" marR="0" indent="-206375" algn="l" defTabSz="820738" rtl="0" eaLnBrk="0" fontAlgn="base" latinLnBrk="0" hangingPunct="0">
          <a:lnSpc>
            <a:spcPct val="80000"/>
          </a:lnSpc>
          <a:spcBef>
            <a:spcPct val="20000"/>
          </a:spcBef>
          <a:spcAft>
            <a:spcPct val="0"/>
          </a:spcAft>
          <a:buClrTx/>
          <a:buSzPct val="100000"/>
          <a:buFontTx/>
          <a:buChar char="–"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F137292A692144AC0CBD42CDC6DDE1" ma:contentTypeVersion="16" ma:contentTypeDescription="Create a new document." ma:contentTypeScope="" ma:versionID="f6fdd2383e4acb11acaaf1dc83c0a180">
  <xsd:schema xmlns:xsd="http://www.w3.org/2001/XMLSchema" xmlns:xs="http://www.w3.org/2001/XMLSchema" xmlns:p="http://schemas.microsoft.com/office/2006/metadata/properties" xmlns:ns1="http://schemas.microsoft.com/sharepoint/v3" xmlns:ns2="90544c4b-5b02-44d3-908a-d17f4c74c5ae" xmlns:ns3="http://schemas.microsoft.com/sharepoint/v4" xmlns:ns4="c58923f5-c493-4395-adb9-47a05ad05b08" xmlns:ns5="8a71e403-ed40-445b-9dc7-7c1683f16b8b" targetNamespace="http://schemas.microsoft.com/office/2006/metadata/properties" ma:root="true" ma:fieldsID="3c00fc7c0e3a6603dba814db22753b05" ns1:_="" ns2:_="" ns3:_="" ns4:_="" ns5:_="">
    <xsd:import namespace="http://schemas.microsoft.com/sharepoint/v3"/>
    <xsd:import namespace="90544c4b-5b02-44d3-908a-d17f4c74c5ae"/>
    <xsd:import namespace="http://schemas.microsoft.com/sharepoint/v4"/>
    <xsd:import namespace="c58923f5-c493-4395-adb9-47a05ad05b08"/>
    <xsd:import namespace="8a71e403-ed40-445b-9dc7-7c1683f16b8b"/>
    <xsd:element name="properties">
      <xsd:complexType>
        <xsd:sequence>
          <xsd:element name="documentManagement">
            <xsd:complexType>
              <xsd:all>
                <xsd:element ref="ns2:Description0" minOccurs="0"/>
                <xsd:element ref="ns2:Category0" minOccurs="0"/>
                <xsd:element ref="ns3:IconOverlay" minOccurs="0"/>
                <xsd:element ref="ns1:_dlc_Exempt" minOccurs="0"/>
                <xsd:element ref="ns4:_dlc_DocId" minOccurs="0"/>
                <xsd:element ref="ns4:_dlc_DocIdUrl" minOccurs="0"/>
                <xsd:element ref="ns4:_dlc_DocIdPersistId" minOccurs="0"/>
                <xsd:element ref="ns5:SharedWithUsers" minOccurs="0"/>
                <xsd:element ref="ns2:SubCategor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11" nillable="true" ma:displayName="Exempt from Policy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544c4b-5b02-44d3-908a-d17f4c74c5ae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internalName="Description0" ma:readOnly="false">
      <xsd:simpleType>
        <xsd:restriction base="dms:Text">
          <xsd:maxLength value="255"/>
        </xsd:restriction>
      </xsd:simpleType>
    </xsd:element>
    <xsd:element name="Category0" ma:index="9" nillable="true" ma:displayName="Category" ma:internalName="Category0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Forms"/>
                    <xsd:enumeration value="Templates"/>
                    <xsd:enumeration value="Training"/>
                    <xsd:enumeration value="Help"/>
                    <xsd:enumeration value="Manual"/>
                    <xsd:enumeration value="Contacts"/>
                    <xsd:enumeration value="EPMO Communications"/>
                    <xsd:enumeration value="Procurement"/>
                    <xsd:enumeration value="Managed Service Provider"/>
                    <xsd:enumeration value="Planview"/>
                    <xsd:enumeration value="CITGC"/>
                    <xsd:enumeration value="Checklist"/>
                  </xsd:restriction>
                </xsd:simpleType>
              </xsd:element>
            </xsd:sequence>
          </xsd:extension>
        </xsd:complexContent>
      </xsd:complexType>
    </xsd:element>
    <xsd:element name="SubCategory" ma:index="16" nillable="true" ma:displayName="SubCategory" ma:internalName="SubCategory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Cybersecurity"/>
                    <xsd:enumeration value="Meeting"/>
                    <xsd:enumeration value="Presentation"/>
                    <xsd:enumeration value="Recording"/>
                  </xsd:restriction>
                </xsd:simple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0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8923f5-c493-4395-adb9-47a05ad05b08" elementFormDefault="qualified">
    <xsd:import namespace="http://schemas.microsoft.com/office/2006/documentManagement/types"/>
    <xsd:import namespace="http://schemas.microsoft.com/office/infopath/2007/PartnerControls"/>
    <xsd:element name="_dlc_DocId" ma:index="12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3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4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71e403-ed40-445b-9dc7-7c1683f16b8b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  <Description0 xmlns="90544c4b-5b02-44d3-908a-d17f4c74c5ae">Status Report Template</Description0>
    <Category0 xmlns="90544c4b-5b02-44d3-908a-d17f4c74c5ae">
      <Value>Templates</Value>
      <Value>Procurement</Value>
    </Category0>
    <_dlc_DocId xmlns="c58923f5-c493-4395-adb9-47a05ad05b08">QQ2QY62ZZVFS-1507052540-600</_dlc_DocId>
    <_dlc_DocIdUrl xmlns="c58923f5-c493-4395-adb9-47a05ad05b08">
      <Url>https://moitsd.state.mo.us/itsd/PMO/_layouts/15/DocIdRedir.aspx?ID=QQ2QY62ZZVFS-1507052540-600</Url>
      <Description>QQ2QY62ZZVFS-1507052540-600</Description>
    </_dlc_DocIdUrl>
    <SubCategory xmlns="90544c4b-5b02-44d3-908a-d17f4c74c5ae"/>
  </documentManagement>
</p:properties>
</file>

<file path=customXml/item4.xml><?xml version="1.0" encoding="utf-8"?>
<?mso-contentType ?>
<p:Policy xmlns:p="office.server.policy" id="" local="true">
  <p:Name>Document</p:Name>
  <p:Description/>
  <p:Statement/>
  <p:PolicyItems>
    <p:PolicyItem featureId="Microsoft.Office.RecordsManagement.PolicyFeatures.PolicyAudit" staticId="0x01010045F137292A692144AC0CBD42CDC6DDE1|94521222" UniqueId="bd0e1ea3-dd62-47a7-b8f3-f996137b4a8a">
      <p:Name>Auditing</p:Name>
      <p:Description>Audits user actions on documents and list items to the Audit Log.</p:Description>
      <p:CustomData>
        <Audit>
          <Update/>
          <View/>
          <MoveCopy/>
          <DeleteRestore/>
        </Audit>
      </p:CustomData>
    </p:PolicyItem>
  </p:PolicyItems>
</p:Policy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221F5E5-BB5A-4CEA-AA37-E1378BB62BB2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C894B1FF-5342-49A4-9548-949F517BFB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0544c4b-5b02-44d3-908a-d17f4c74c5ae"/>
    <ds:schemaRef ds:uri="http://schemas.microsoft.com/sharepoint/v4"/>
    <ds:schemaRef ds:uri="c58923f5-c493-4395-adb9-47a05ad05b08"/>
    <ds:schemaRef ds:uri="8a71e403-ed40-445b-9dc7-7c1683f16b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26B9BC8-0D9A-4A76-B9A3-75FF380993D1}">
  <ds:schemaRefs>
    <ds:schemaRef ds:uri="http://schemas.microsoft.com/sharepoint/v3"/>
    <ds:schemaRef ds:uri="http://schemas.microsoft.com/sharepoint/v4"/>
    <ds:schemaRef ds:uri="http://purl.org/dc/terms/"/>
    <ds:schemaRef ds:uri="http://schemas.microsoft.com/office/2006/documentManagement/types"/>
    <ds:schemaRef ds:uri="90544c4b-5b02-44d3-908a-d17f4c74c5ae"/>
    <ds:schemaRef ds:uri="http://schemas.microsoft.com/office/infopath/2007/PartnerControls"/>
    <ds:schemaRef ds:uri="8a71e403-ed40-445b-9dc7-7c1683f16b8b"/>
    <ds:schemaRef ds:uri="http://purl.org/dc/elements/1.1/"/>
    <ds:schemaRef ds:uri="http://schemas.openxmlformats.org/package/2006/metadata/core-properties"/>
    <ds:schemaRef ds:uri="c58923f5-c493-4395-adb9-47a05ad05b08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E1F774B4-7B40-4029-807B-9C0D26F4D26B}">
  <ds:schemaRefs>
    <ds:schemaRef ds:uri="office.server.policy"/>
  </ds:schemaRefs>
</ds:datastoreItem>
</file>

<file path=customXml/itemProps5.xml><?xml version="1.0" encoding="utf-8"?>
<ds:datastoreItem xmlns:ds="http://schemas.openxmlformats.org/officeDocument/2006/customXml" ds:itemID="{B950C8C6-54FF-487C-96F6-3653B1701FD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PMO</Template>
  <TotalTime>6721</TotalTime>
  <Words>757</Words>
  <Application>Microsoft Office PowerPoint</Application>
  <PresentationFormat>Custom</PresentationFormat>
  <Paragraphs>298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Tahoma</vt:lpstr>
      <vt:lpstr>Times New Roman</vt:lpstr>
      <vt:lpstr>Wingdings</vt:lpstr>
      <vt:lpstr>PMO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Testing Status</vt:lpstr>
      <vt:lpstr>Instructions</vt:lpstr>
      <vt:lpstr>Instructions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ITSD Project Status Report</dc:title>
  <dc:creator>Paula Peters</dc:creator>
  <cp:lastModifiedBy>Dianna</cp:lastModifiedBy>
  <cp:revision>250</cp:revision>
  <cp:lastPrinted>2017-01-27T21:40:34Z</cp:lastPrinted>
  <dcterms:created xsi:type="dcterms:W3CDTF">2009-09-28T16:37:38Z</dcterms:created>
  <dcterms:modified xsi:type="dcterms:W3CDTF">2024-03-25T15:50:17Z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0x01010045F137292A692144AC0CBD42CDC6DDE1</vt:lpwstr>
  </property>
  <property fmtid="{D5CDD505-2E9C-101B-9397-08002B2CF9AE}" pid="3" name="_dlc_DocIdItemGuid">
    <vt:lpwstr>b4a2de02-b984-427f-9c12-58479c914ea6</vt:lpwstr>
  </property>
</Properties>
</file>