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93" r:id="rId2"/>
    <p:sldId id="294" r:id="rId3"/>
    <p:sldId id="295" r:id="rId4"/>
    <p:sldId id="296" r:id="rId5"/>
    <p:sldId id="297" r:id="rId6"/>
    <p:sldId id="331" r:id="rId7"/>
    <p:sldId id="298" r:id="rId8"/>
    <p:sldId id="332" r:id="rId9"/>
    <p:sldId id="288" r:id="rId10"/>
    <p:sldId id="319" r:id="rId11"/>
    <p:sldId id="320" r:id="rId12"/>
    <p:sldId id="277" r:id="rId13"/>
    <p:sldId id="303" r:id="rId14"/>
    <p:sldId id="299" r:id="rId15"/>
    <p:sldId id="300" r:id="rId16"/>
    <p:sldId id="345" r:id="rId17"/>
    <p:sldId id="352" r:id="rId18"/>
    <p:sldId id="353" r:id="rId19"/>
    <p:sldId id="348" r:id="rId20"/>
    <p:sldId id="354" r:id="rId21"/>
    <p:sldId id="347" r:id="rId22"/>
    <p:sldId id="322" r:id="rId23"/>
    <p:sldId id="349" r:id="rId24"/>
    <p:sldId id="350" r:id="rId25"/>
    <p:sldId id="351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ebbl1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CC0000"/>
    <a:srgbClr val="FF9900"/>
    <a:srgbClr val="8A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8765" autoAdjust="0"/>
  </p:normalViewPr>
  <p:slideViewPr>
    <p:cSldViewPr>
      <p:cViewPr>
        <p:scale>
          <a:sx n="70" d="100"/>
          <a:sy n="70" d="100"/>
        </p:scale>
        <p:origin x="-11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ADMINFILES.bds.state.mo.us\bpshared\BEXBUD\Tables\Pie%20Charts%20FY%2013%20TAFP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Growth in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MO Personal Income</a:t>
            </a:r>
          </a:p>
          <a:p>
            <a:pPr>
              <a:defRPr/>
            </a:pPr>
            <a:r>
              <a:rPr lang="en-US" b="0" i="1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en-US" b="0" i="1" dirty="0">
                <a:latin typeface="Arial" pitchFamily="34" charset="0"/>
                <a:cs typeface="Arial" pitchFamily="34" charset="0"/>
              </a:rPr>
              <a:t>/(Q-4)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Personal Income</c:v>
                </c:pt>
              </c:strCache>
            </c:strRef>
          </c:tx>
          <c:spPr>
            <a:ln w="50800">
              <a:solidFill>
                <a:schemeClr val="accent2">
                  <a:lumMod val="50000"/>
                </a:schemeClr>
              </a:solidFill>
            </a:ln>
            <a:effectLst/>
          </c:spPr>
          <c:marker>
            <c:spPr>
              <a:ln>
                <a:solidFill>
                  <a:srgbClr val="60B5CC">
                    <a:lumMod val="50000"/>
                  </a:srgbClr>
                </a:solidFill>
              </a:ln>
              <a:effectLst/>
            </c:spPr>
          </c:marker>
          <c:cat>
            <c:strRef>
              <c:f>Sheet1!$A$2:$A$23</c:f>
              <c:strCache>
                <c:ptCount val="22"/>
                <c:pt idx="0">
                  <c:v>2008q1</c:v>
                </c:pt>
                <c:pt idx="1">
                  <c:v>2008q2</c:v>
                </c:pt>
                <c:pt idx="2">
                  <c:v>2008q3</c:v>
                </c:pt>
                <c:pt idx="3">
                  <c:v>2008q4</c:v>
                </c:pt>
                <c:pt idx="4">
                  <c:v>2009q1</c:v>
                </c:pt>
                <c:pt idx="5">
                  <c:v>2009q2</c:v>
                </c:pt>
                <c:pt idx="6">
                  <c:v>2009q3</c:v>
                </c:pt>
                <c:pt idx="7">
                  <c:v>2009q4</c:v>
                </c:pt>
                <c:pt idx="8">
                  <c:v>2010q1</c:v>
                </c:pt>
                <c:pt idx="9">
                  <c:v>2010q2</c:v>
                </c:pt>
                <c:pt idx="10">
                  <c:v>2010q3</c:v>
                </c:pt>
                <c:pt idx="11">
                  <c:v>2010q4</c:v>
                </c:pt>
                <c:pt idx="12">
                  <c:v>2011q1</c:v>
                </c:pt>
                <c:pt idx="13">
                  <c:v>2011q2</c:v>
                </c:pt>
                <c:pt idx="14">
                  <c:v>2011q3</c:v>
                </c:pt>
                <c:pt idx="15">
                  <c:v>2011q4</c:v>
                </c:pt>
                <c:pt idx="16">
                  <c:v>2012q1</c:v>
                </c:pt>
                <c:pt idx="17">
                  <c:v>2012q2</c:v>
                </c:pt>
                <c:pt idx="18">
                  <c:v>2012q3</c:v>
                </c:pt>
                <c:pt idx="19">
                  <c:v>2012q4</c:v>
                </c:pt>
                <c:pt idx="20">
                  <c:v>2013q1</c:v>
                </c:pt>
                <c:pt idx="21">
                  <c:v>2013q2</c:v>
                </c:pt>
              </c:strCache>
            </c:strRef>
          </c:cat>
          <c:val>
            <c:numRef>
              <c:f>Sheet1!$B$2:$B$23</c:f>
              <c:numCache>
                <c:formatCode>0.0%;[Red]\(0.0%\)</c:formatCode>
                <c:ptCount val="22"/>
                <c:pt idx="0">
                  <c:v>7.5199421993537213E-2</c:v>
                </c:pt>
                <c:pt idx="1">
                  <c:v>8.1138095741511346E-2</c:v>
                </c:pt>
                <c:pt idx="2">
                  <c:v>6.1159237975431907E-2</c:v>
                </c:pt>
                <c:pt idx="3">
                  <c:v>5.8806189435660863E-2</c:v>
                </c:pt>
                <c:pt idx="4">
                  <c:v>-2.1466905187835492E-2</c:v>
                </c:pt>
                <c:pt idx="5">
                  <c:v>-4.839390720352775E-2</c:v>
                </c:pt>
                <c:pt idx="6">
                  <c:v>-4.6094020126000834E-2</c:v>
                </c:pt>
                <c:pt idx="7">
                  <c:v>-6.1046370317340393E-2</c:v>
                </c:pt>
                <c:pt idx="8">
                  <c:v>-5.7071799107266913E-4</c:v>
                </c:pt>
                <c:pt idx="9">
                  <c:v>1.715094418937024E-2</c:v>
                </c:pt>
                <c:pt idx="10">
                  <c:v>3.1981998945545001E-2</c:v>
                </c:pt>
                <c:pt idx="11">
                  <c:v>3.8819049949875992E-2</c:v>
                </c:pt>
                <c:pt idx="12">
                  <c:v>4.9439402028830924E-2</c:v>
                </c:pt>
                <c:pt idx="13">
                  <c:v>4.7274430479724107E-2</c:v>
                </c:pt>
                <c:pt idx="14">
                  <c:v>4.4702726866339478E-2</c:v>
                </c:pt>
                <c:pt idx="15">
                  <c:v>4.085247892135347E-2</c:v>
                </c:pt>
                <c:pt idx="16">
                  <c:v>2.8317495708800156E-2</c:v>
                </c:pt>
                <c:pt idx="17">
                  <c:v>2.6650180210991532E-2</c:v>
                </c:pt>
                <c:pt idx="18">
                  <c:v>2.4944766096425711E-2</c:v>
                </c:pt>
                <c:pt idx="19">
                  <c:v>4.1564738963514966E-2</c:v>
                </c:pt>
                <c:pt idx="20">
                  <c:v>2.1000000000000012E-2</c:v>
                </c:pt>
                <c:pt idx="21">
                  <c:v>2.5999999999999999E-2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Wages &amp; Salaries</c:v>
                </c:pt>
              </c:strCache>
            </c:strRef>
          </c:tx>
          <c:spPr>
            <a:ln w="50800">
              <a:solidFill>
                <a:schemeClr val="accent3">
                  <a:lumMod val="50000"/>
                </a:schemeClr>
              </a:solidFill>
            </a:ln>
          </c:spPr>
          <c:marker>
            <c:symbol val="circle"/>
            <c:size val="9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6BB76D">
                    <a:lumMod val="75000"/>
                  </a:srgbClr>
                </a:solidFill>
              </a:ln>
            </c:spPr>
          </c:marker>
          <c:cat>
            <c:strRef>
              <c:f>Sheet1!$A$2:$A$23</c:f>
              <c:strCache>
                <c:ptCount val="22"/>
                <c:pt idx="0">
                  <c:v>2008q1</c:v>
                </c:pt>
                <c:pt idx="1">
                  <c:v>2008q2</c:v>
                </c:pt>
                <c:pt idx="2">
                  <c:v>2008q3</c:v>
                </c:pt>
                <c:pt idx="3">
                  <c:v>2008q4</c:v>
                </c:pt>
                <c:pt idx="4">
                  <c:v>2009q1</c:v>
                </c:pt>
                <c:pt idx="5">
                  <c:v>2009q2</c:v>
                </c:pt>
                <c:pt idx="6">
                  <c:v>2009q3</c:v>
                </c:pt>
                <c:pt idx="7">
                  <c:v>2009q4</c:v>
                </c:pt>
                <c:pt idx="8">
                  <c:v>2010q1</c:v>
                </c:pt>
                <c:pt idx="9">
                  <c:v>2010q2</c:v>
                </c:pt>
                <c:pt idx="10">
                  <c:v>2010q3</c:v>
                </c:pt>
                <c:pt idx="11">
                  <c:v>2010q4</c:v>
                </c:pt>
                <c:pt idx="12">
                  <c:v>2011q1</c:v>
                </c:pt>
                <c:pt idx="13">
                  <c:v>2011q2</c:v>
                </c:pt>
                <c:pt idx="14">
                  <c:v>2011q3</c:v>
                </c:pt>
                <c:pt idx="15">
                  <c:v>2011q4</c:v>
                </c:pt>
                <c:pt idx="16">
                  <c:v>2012q1</c:v>
                </c:pt>
                <c:pt idx="17">
                  <c:v>2012q2</c:v>
                </c:pt>
                <c:pt idx="18">
                  <c:v>2012q3</c:v>
                </c:pt>
                <c:pt idx="19">
                  <c:v>2012q4</c:v>
                </c:pt>
                <c:pt idx="20">
                  <c:v>2013q1</c:v>
                </c:pt>
                <c:pt idx="21">
                  <c:v>2013q2</c:v>
                </c:pt>
              </c:strCache>
            </c:strRef>
          </c:cat>
          <c:val>
            <c:numRef>
              <c:f>Sheet1!$C$2:$C$23</c:f>
              <c:numCache>
                <c:formatCode>0.0%;[Red]\(0.0%\)</c:formatCode>
                <c:ptCount val="22"/>
                <c:pt idx="0">
                  <c:v>4.4817852577758915E-2</c:v>
                </c:pt>
                <c:pt idx="1">
                  <c:v>3.8181214388086859E-2</c:v>
                </c:pt>
                <c:pt idx="2">
                  <c:v>2.1588541666666582E-2</c:v>
                </c:pt>
                <c:pt idx="3">
                  <c:v>4.9464272015138887E-2</c:v>
                </c:pt>
                <c:pt idx="4">
                  <c:v>-2.1027144131515192E-2</c:v>
                </c:pt>
                <c:pt idx="5">
                  <c:v>-3.5935250890174096E-2</c:v>
                </c:pt>
                <c:pt idx="6">
                  <c:v>-3.2943315744305098E-2</c:v>
                </c:pt>
                <c:pt idx="7">
                  <c:v>-8.231806367771273E-2</c:v>
                </c:pt>
                <c:pt idx="8">
                  <c:v>-1.3138939512279735E-2</c:v>
                </c:pt>
                <c:pt idx="9">
                  <c:v>8.2949147806643531E-4</c:v>
                </c:pt>
                <c:pt idx="10">
                  <c:v>1.1044723662244203E-2</c:v>
                </c:pt>
                <c:pt idx="11">
                  <c:v>1.869274682479969E-2</c:v>
                </c:pt>
                <c:pt idx="12">
                  <c:v>2.1905448661578012E-2</c:v>
                </c:pt>
                <c:pt idx="13">
                  <c:v>2.4026591521771438E-2</c:v>
                </c:pt>
                <c:pt idx="14">
                  <c:v>2.6879991657034807E-2</c:v>
                </c:pt>
                <c:pt idx="15">
                  <c:v>2.8115415692850476E-2</c:v>
                </c:pt>
                <c:pt idx="16">
                  <c:v>3.3225192974605695E-2</c:v>
                </c:pt>
                <c:pt idx="17">
                  <c:v>3.0065515390579212E-2</c:v>
                </c:pt>
                <c:pt idx="18">
                  <c:v>2.3315842924847681E-2</c:v>
                </c:pt>
                <c:pt idx="19">
                  <c:v>3.4014180321634731E-2</c:v>
                </c:pt>
                <c:pt idx="20">
                  <c:v>2.3E-2</c:v>
                </c:pt>
                <c:pt idx="21">
                  <c:v>2.5999999999999999E-2</c:v>
                </c:pt>
              </c:numCache>
            </c:numRef>
          </c:val>
        </c:ser>
        <c:marker val="1"/>
        <c:axId val="124066816"/>
        <c:axId val="124073088"/>
      </c:lineChart>
      <c:catAx>
        <c:axId val="124066816"/>
        <c:scaling>
          <c:orientation val="minMax"/>
        </c:scaling>
        <c:axPos val="b"/>
        <c:tickLblPos val="low"/>
        <c:spPr>
          <a:ln w="38100">
            <a:solidFill>
              <a:prstClr val="black">
                <a:lumMod val="95000"/>
                <a:lumOff val="5000"/>
              </a:prstClr>
            </a:solidFill>
          </a:ln>
        </c:spPr>
        <c:txPr>
          <a:bodyPr rot="5400000" vert="horz"/>
          <a:lstStyle/>
          <a:p>
            <a:pPr>
              <a:defRPr/>
            </a:pPr>
            <a:endParaRPr lang="en-US"/>
          </a:p>
        </c:txPr>
        <c:crossAx val="124073088"/>
        <c:crosses val="autoZero"/>
        <c:auto val="1"/>
        <c:lblAlgn val="ctr"/>
        <c:lblOffset val="100"/>
      </c:catAx>
      <c:valAx>
        <c:axId val="124073088"/>
        <c:scaling>
          <c:orientation val="minMax"/>
        </c:scaling>
        <c:axPos val="l"/>
        <c:majorGridlines/>
        <c:numFmt formatCode="0%;[Red]\(0%\)" sourceLinked="0"/>
        <c:tickLblPos val="nextTo"/>
        <c:crossAx val="12406681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5745098039215687"/>
          <c:y val="0.57658115943350674"/>
          <c:w val="0.38586274509804797"/>
          <c:h val="0.1681084567818874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</c:spPr>
    </c:legend>
    <c:plotVisOnly val="1"/>
  </c:chart>
  <c:spPr>
    <a:solidFill>
      <a:schemeClr val="bg1"/>
    </a:solidFill>
    <a:ln w="12700">
      <a:solidFill>
        <a:schemeClr val="tx1">
          <a:lumMod val="95000"/>
          <a:lumOff val="5000"/>
        </a:scheme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hPercent val="75"/>
      <c:rotY val="20"/>
      <c:perspective val="0"/>
    </c:view3D>
    <c:plotArea>
      <c:layout>
        <c:manualLayout>
          <c:layoutTarget val="inner"/>
          <c:xMode val="edge"/>
          <c:yMode val="edge"/>
          <c:x val="0.11247465232490129"/>
          <c:y val="0.17595307917888564"/>
          <c:w val="0.78732263572548367"/>
          <c:h val="0.41055718475073316"/>
        </c:manualLayout>
      </c:layout>
      <c:pie3DChart>
        <c:varyColors val="1"/>
        <c:ser>
          <c:idx val="0"/>
          <c:order val="0"/>
          <c:explosion val="6"/>
          <c:dLbls>
            <c:dLbl>
              <c:idx val="0"/>
              <c:layout>
                <c:manualLayout>
                  <c:x val="-3.1518151815181521E-2"/>
                  <c:y val="-0.17154760426034599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E</a:t>
                    </a:r>
                    <a:r>
                      <a:rPr lang="en-US" dirty="0"/>
                      <a:t>lementary and Secondary Education
$</a:t>
                    </a:r>
                    <a:r>
                      <a:rPr lang="en-US" dirty="0" smtClean="0"/>
                      <a:t>2.9B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35.0%</a:t>
                    </a:r>
                    <a:endParaRPr lang="en-US" dirty="0"/>
                  </a:p>
                </c:rich>
              </c:tx>
              <c:dLblPos val="bestFit"/>
            </c:dLbl>
            <c:dLbl>
              <c:idx val="1"/>
              <c:layout>
                <c:manualLayout>
                  <c:x val="0.14087167018233154"/>
                  <c:y val="5.1443261674402115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H</a:t>
                    </a:r>
                    <a:r>
                      <a:rPr lang="en-US" dirty="0"/>
                      <a:t>igher Education
$</a:t>
                    </a:r>
                    <a:r>
                      <a:rPr lang="en-US" dirty="0" smtClean="0"/>
                      <a:t>864M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10.4%</a:t>
                    </a:r>
                    <a:endParaRPr lang="en-US" dirty="0"/>
                  </a:p>
                </c:rich>
              </c:tx>
              <c:dLblPos val="bestFit"/>
            </c:dLbl>
            <c:dLbl>
              <c:idx val="2"/>
              <c:layout>
                <c:manualLayout>
                  <c:x val="3.7683203709966875E-2"/>
                  <c:y val="9.0576889032567068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J</a:t>
                    </a:r>
                    <a:r>
                      <a:rPr lang="en-US" dirty="0"/>
                      <a:t>udiciary, Elected Officials, General Assembly
$</a:t>
                    </a:r>
                    <a:r>
                      <a:rPr lang="en-US" dirty="0" smtClean="0"/>
                      <a:t>291M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3.5%</a:t>
                    </a:r>
                    <a:endParaRPr lang="en-US" dirty="0"/>
                  </a:p>
                </c:rich>
              </c:tx>
              <c:dLblPos val="bestFit"/>
            </c:dLbl>
            <c:dLbl>
              <c:idx val="3"/>
              <c:layout>
                <c:manualLayout>
                  <c:x val="-8.3787471351357265E-2"/>
                  <c:y val="5.4767743474880913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C</a:t>
                    </a:r>
                    <a:r>
                      <a:rPr lang="en-US" dirty="0"/>
                      <a:t>orrections  and Public Safety
$</a:t>
                    </a:r>
                    <a:r>
                      <a:rPr lang="en-US" dirty="0" smtClean="0"/>
                      <a:t>687M </a:t>
                    </a:r>
                    <a:r>
                      <a:rPr lang="en-US" dirty="0"/>
                      <a:t>
8.3%</a:t>
                    </a:r>
                  </a:p>
                </c:rich>
              </c:tx>
              <c:dLblPos val="bestFit"/>
            </c:dLbl>
            <c:dLbl>
              <c:idx val="4"/>
              <c:layout>
                <c:manualLayout>
                  <c:x val="3.7075718295950209E-2"/>
                  <c:y val="-0.2558456292670163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H</a:t>
                    </a:r>
                    <a:r>
                      <a:rPr lang="en-US" dirty="0"/>
                      <a:t>uman Services
$</a:t>
                    </a:r>
                    <a:r>
                      <a:rPr lang="en-US" dirty="0" smtClean="0"/>
                      <a:t>2.5B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30.1%</a:t>
                    </a:r>
                    <a:endParaRPr lang="en-US" dirty="0"/>
                  </a:p>
                </c:rich>
              </c:tx>
              <c:dLblPos val="bestFit"/>
            </c:dLbl>
            <c:dLbl>
              <c:idx val="5"/>
              <c:layout>
                <c:manualLayout>
                  <c:x val="2.5826556956454038E-2"/>
                  <c:y val="-3.7247250252077049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latin typeface="Arial" pitchFamily="34" charset="0"/>
                        <a:cs typeface="Arial" pitchFamily="34" charset="0"/>
                      </a:rPr>
                      <a:t>A</a:t>
                    </a:r>
                    <a:r>
                      <a:rPr lang="en-US" dirty="0"/>
                      <a:t>ll Other
</a:t>
                    </a:r>
                    <a:r>
                      <a:rPr lang="en-US" dirty="0" smtClean="0"/>
                      <a:t>$1.04B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12.6%</a:t>
                    </a:r>
                    <a:endParaRPr lang="en-US" dirty="0"/>
                  </a:p>
                </c:rich>
              </c:tx>
              <c:dLblPos val="bestFit"/>
            </c:dLbl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Val val="1"/>
            <c:showCatName val="1"/>
            <c:showPercent val="1"/>
            <c:showLeaderLines val="1"/>
          </c:dLbls>
          <c:cat>
            <c:strRef>
              <c:f>'Total Approps GR ONLY'!$A$7:$A$12</c:f>
              <c:strCache>
                <c:ptCount val="6"/>
                <c:pt idx="0">
                  <c:v>Elementary &amp; Secondary Education</c:v>
                </c:pt>
                <c:pt idx="1">
                  <c:v>Higher Education</c:v>
                </c:pt>
                <c:pt idx="2">
                  <c:v>Judiciary, Elected Officials, General Assembly</c:v>
                </c:pt>
                <c:pt idx="3">
                  <c:v>Corrections  &amp; Public Safety</c:v>
                </c:pt>
                <c:pt idx="4">
                  <c:v>Human Services</c:v>
                </c:pt>
                <c:pt idx="5">
                  <c:v>Tax Credits*</c:v>
                </c:pt>
              </c:strCache>
            </c:strRef>
          </c:cat>
          <c:val>
            <c:numRef>
              <c:f>'Total Approps GR ONLY'!$C$7:$C$12</c:f>
              <c:numCache>
                <c:formatCode>"$"#,##0_);[Red]\("$"#,##0\)</c:formatCode>
                <c:ptCount val="6"/>
                <c:pt idx="0">
                  <c:v>2897809349</c:v>
                </c:pt>
                <c:pt idx="1">
                  <c:v>863988647</c:v>
                </c:pt>
                <c:pt idx="2">
                  <c:v>290751838</c:v>
                </c:pt>
                <c:pt idx="3">
                  <c:v>687435513</c:v>
                </c:pt>
                <c:pt idx="4">
                  <c:v>2494814764</c:v>
                </c:pt>
              </c:numCache>
            </c:numRef>
          </c:val>
        </c:ser>
        <c:dLbls>
          <c:showVal val="1"/>
          <c:showCatName val="1"/>
          <c:showPercent val="1"/>
          <c:separator>
</c:separator>
        </c:dLbls>
      </c:pie3DChart>
    </c:plotArea>
    <c:plotVisOnly val="1"/>
    <c:dispBlanksAs val="zero"/>
  </c:chart>
  <c:spPr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4-Yr Insts</c:v>
                </c:pt>
              </c:strCache>
            </c:strRef>
          </c:tx>
          <c:dLbls>
            <c:dLblPos val="t"/>
            <c:showVal val="1"/>
          </c:dLbls>
          <c:cat>
            <c:strRef>
              <c:f>Sheet1!$B$1:$G$1</c:f>
              <c:strCache>
                <c:ptCount val="6"/>
                <c:pt idx="0">
                  <c:v>FY 2008</c:v>
                </c:pt>
                <c:pt idx="1">
                  <c:v>FY 2009</c:v>
                </c:pt>
                <c:pt idx="2">
                  <c:v>FY 2010</c:v>
                </c:pt>
                <c:pt idx="3">
                  <c:v>FY 2011</c:v>
                </c:pt>
                <c:pt idx="4">
                  <c:v>FY 2012</c:v>
                </c:pt>
                <c:pt idx="5">
                  <c:v>FY 2013</c:v>
                </c:pt>
              </c:strCache>
            </c:strRef>
          </c:cat>
          <c:val>
            <c:numRef>
              <c:f>Sheet1!$B$2:$G$2</c:f>
              <c:numCache>
                <c:formatCode>"$"#,##0_);[Red]\("$"#,##0\)</c:formatCode>
                <c:ptCount val="6"/>
                <c:pt idx="0">
                  <c:v>7316.6508493545707</c:v>
                </c:pt>
                <c:pt idx="1">
                  <c:v>7469.6440947502724</c:v>
                </c:pt>
                <c:pt idx="2">
                  <c:v>7475.812180666263</c:v>
                </c:pt>
                <c:pt idx="3">
                  <c:v>6601.6016619686816</c:v>
                </c:pt>
                <c:pt idx="4">
                  <c:v>6141.6964551429764</c:v>
                </c:pt>
                <c:pt idx="5">
                  <c:v>6058.3945110329933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Community Colleges</c:v>
                </c:pt>
              </c:strCache>
            </c:strRef>
          </c:tx>
          <c:dLbls>
            <c:dLblPos val="b"/>
            <c:showVal val="1"/>
          </c:dLbls>
          <c:cat>
            <c:strRef>
              <c:f>Sheet1!$B$1:$G$1</c:f>
              <c:strCache>
                <c:ptCount val="6"/>
                <c:pt idx="0">
                  <c:v>FY 2008</c:v>
                </c:pt>
                <c:pt idx="1">
                  <c:v>FY 2009</c:v>
                </c:pt>
                <c:pt idx="2">
                  <c:v>FY 2010</c:v>
                </c:pt>
                <c:pt idx="3">
                  <c:v>FY 2011</c:v>
                </c:pt>
                <c:pt idx="4">
                  <c:v>FY 2012</c:v>
                </c:pt>
                <c:pt idx="5">
                  <c:v>FY 2013</c:v>
                </c:pt>
              </c:strCache>
            </c:strRef>
          </c:cat>
          <c:val>
            <c:numRef>
              <c:f>Sheet1!$B$3:$G$3</c:f>
              <c:numCache>
                <c:formatCode>"$"#,##0_);[Red]\("$"#,##0\)</c:formatCode>
                <c:ptCount val="6"/>
                <c:pt idx="0">
                  <c:v>2635.8283532596042</c:v>
                </c:pt>
                <c:pt idx="1">
                  <c:v>2678.9563662998562</c:v>
                </c:pt>
                <c:pt idx="2">
                  <c:v>2445.4382851355231</c:v>
                </c:pt>
                <c:pt idx="3">
                  <c:v>2037.9517332101823</c:v>
                </c:pt>
                <c:pt idx="4">
                  <c:v>1904.3504519993344</c:v>
                </c:pt>
                <c:pt idx="5">
                  <c:v>1969.1767767825997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Combined</c:v>
                </c:pt>
              </c:strCache>
            </c:strRef>
          </c:tx>
          <c:dLbls>
            <c:dLblPos val="b"/>
            <c:showVal val="1"/>
          </c:dLbls>
          <c:cat>
            <c:strRef>
              <c:f>Sheet1!$B$1:$G$1</c:f>
              <c:strCache>
                <c:ptCount val="6"/>
                <c:pt idx="0">
                  <c:v>FY 2008</c:v>
                </c:pt>
                <c:pt idx="1">
                  <c:v>FY 2009</c:v>
                </c:pt>
                <c:pt idx="2">
                  <c:v>FY 2010</c:v>
                </c:pt>
                <c:pt idx="3">
                  <c:v>FY 2011</c:v>
                </c:pt>
                <c:pt idx="4">
                  <c:v>FY 2012</c:v>
                </c:pt>
                <c:pt idx="5">
                  <c:v>FY 2013</c:v>
                </c:pt>
              </c:strCache>
            </c:strRef>
          </c:cat>
          <c:val>
            <c:numRef>
              <c:f>Sheet1!$B$4:$G$4</c:f>
              <c:numCache>
                <c:formatCode>"$"#,##0_);[Red]\("$"#,##0\)</c:formatCode>
                <c:ptCount val="6"/>
                <c:pt idx="0">
                  <c:v>5696.9066070387416</c:v>
                </c:pt>
                <c:pt idx="1">
                  <c:v>5809.7982646420824</c:v>
                </c:pt>
                <c:pt idx="2">
                  <c:v>5613.5688342940284</c:v>
                </c:pt>
                <c:pt idx="3">
                  <c:v>4862.0424241454411</c:v>
                </c:pt>
                <c:pt idx="4">
                  <c:v>4530.9193911379798</c:v>
                </c:pt>
                <c:pt idx="5">
                  <c:v>4553.0766628664414</c:v>
                </c:pt>
              </c:numCache>
            </c:numRef>
          </c:val>
        </c:ser>
        <c:marker val="1"/>
        <c:axId val="130032000"/>
        <c:axId val="130033536"/>
      </c:lineChart>
      <c:catAx>
        <c:axId val="130032000"/>
        <c:scaling>
          <c:orientation val="minMax"/>
        </c:scaling>
        <c:axPos val="b"/>
        <c:tickLblPos val="nextTo"/>
        <c:crossAx val="130033536"/>
        <c:crosses val="autoZero"/>
        <c:auto val="1"/>
        <c:lblAlgn val="ctr"/>
        <c:lblOffset val="100"/>
      </c:catAx>
      <c:valAx>
        <c:axId val="130033536"/>
        <c:scaling>
          <c:orientation val="minMax"/>
        </c:scaling>
        <c:axPos val="l"/>
        <c:majorGridlines/>
        <c:numFmt formatCode="&quot;$&quot;#,##0_);[Red]\(&quot;$&quot;#,##0\)" sourceLinked="1"/>
        <c:tickLblPos val="nextTo"/>
        <c:crossAx val="1300320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Appropriation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delete val="1"/>
            </c:dLbl>
            <c:dLblPos val="b"/>
            <c:showVal val="1"/>
          </c:dLbls>
          <c:cat>
            <c:strRef>
              <c:f>Sheet1!$B$1:$H$1</c:f>
              <c:strCache>
                <c:ptCount val="7"/>
                <c:pt idx="0">
                  <c:v>FY 2008</c:v>
                </c:pt>
                <c:pt idx="1">
                  <c:v>FY 2009</c:v>
                </c:pt>
                <c:pt idx="2">
                  <c:v>FY 2010</c:v>
                </c:pt>
                <c:pt idx="3">
                  <c:v>FY 2011</c:v>
                </c:pt>
                <c:pt idx="4">
                  <c:v>FY 2012</c:v>
                </c:pt>
                <c:pt idx="5">
                  <c:v>FY 2013</c:v>
                </c:pt>
                <c:pt idx="6">
                  <c:v>FY 2014</c:v>
                </c:pt>
              </c:strCache>
            </c:strRef>
          </c:cat>
          <c:val>
            <c:numRef>
              <c:f>Sheet1!$B$2:$H$2</c:f>
              <c:numCache>
                <c:formatCode>"$"#,##0.0_);[Red]\("$"#,##0.0\)</c:formatCode>
                <c:ptCount val="7"/>
                <c:pt idx="0">
                  <c:v>2839.9</c:v>
                </c:pt>
                <c:pt idx="1">
                  <c:v>2956.2</c:v>
                </c:pt>
                <c:pt idx="2">
                  <c:v>3004.4</c:v>
                </c:pt>
                <c:pt idx="3">
                  <c:v>3004.4</c:v>
                </c:pt>
                <c:pt idx="4">
                  <c:v>3004.4</c:v>
                </c:pt>
                <c:pt idx="5">
                  <c:v>3009.4</c:v>
                </c:pt>
                <c:pt idx="6">
                  <c:v>3075.3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Full Funding</c:v>
                </c:pt>
              </c:strCache>
            </c:strRef>
          </c:tx>
          <c:dLbls>
            <c:dLblPos val="t"/>
            <c:showVal val="1"/>
          </c:dLbls>
          <c:cat>
            <c:strRef>
              <c:f>Sheet1!$B$1:$H$1</c:f>
              <c:strCache>
                <c:ptCount val="7"/>
                <c:pt idx="0">
                  <c:v>FY 2008</c:v>
                </c:pt>
                <c:pt idx="1">
                  <c:v>FY 2009</c:v>
                </c:pt>
                <c:pt idx="2">
                  <c:v>FY 2010</c:v>
                </c:pt>
                <c:pt idx="3">
                  <c:v>FY 2011</c:v>
                </c:pt>
                <c:pt idx="4">
                  <c:v>FY 2012</c:v>
                </c:pt>
                <c:pt idx="5">
                  <c:v>FY 2013</c:v>
                </c:pt>
                <c:pt idx="6">
                  <c:v>FY 2014</c:v>
                </c:pt>
              </c:strCache>
            </c:strRef>
          </c:cat>
          <c:val>
            <c:numRef>
              <c:f>Sheet1!$B$3:$H$3</c:f>
              <c:numCache>
                <c:formatCode>"$"#,##0.0_);[Red]\("$"#,##0.0\)</c:formatCode>
                <c:ptCount val="7"/>
                <c:pt idx="0">
                  <c:v>2839.9</c:v>
                </c:pt>
                <c:pt idx="1">
                  <c:v>2956.2</c:v>
                </c:pt>
                <c:pt idx="2">
                  <c:v>3024.4</c:v>
                </c:pt>
                <c:pt idx="3">
                  <c:v>3110.1</c:v>
                </c:pt>
                <c:pt idx="4">
                  <c:v>3259</c:v>
                </c:pt>
                <c:pt idx="5">
                  <c:v>3296.9</c:v>
                </c:pt>
                <c:pt idx="6">
                  <c:v>3674.6</c:v>
                </c:pt>
              </c:numCache>
            </c:numRef>
          </c:val>
        </c:ser>
        <c:marker val="1"/>
        <c:axId val="130579072"/>
        <c:axId val="130589056"/>
      </c:lineChart>
      <c:catAx>
        <c:axId val="130579072"/>
        <c:scaling>
          <c:orientation val="minMax"/>
        </c:scaling>
        <c:axPos val="b"/>
        <c:tickLblPos val="nextTo"/>
        <c:crossAx val="130589056"/>
        <c:crosses val="autoZero"/>
        <c:auto val="1"/>
        <c:lblAlgn val="ctr"/>
        <c:lblOffset val="100"/>
      </c:catAx>
      <c:valAx>
        <c:axId val="130589056"/>
        <c:scaling>
          <c:orientation val="minMax"/>
          <c:min val="2000"/>
        </c:scaling>
        <c:axPos val="l"/>
        <c:majorGridlines/>
        <c:numFmt formatCode="&quot;$&quot;#,##0.0_);[Red]\(&quot;$&quot;#,##0.0\)" sourceLinked="1"/>
        <c:tickLblPos val="nextTo"/>
        <c:crossAx val="13057907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US &amp; MO Unemployment Rates</a:t>
            </a:r>
          </a:p>
          <a:p>
            <a:pPr>
              <a:defRPr/>
            </a:pPr>
            <a:r>
              <a:rPr lang="en-US" b="0" i="1" dirty="0" smtClean="0"/>
              <a:t>Seasonally</a:t>
            </a:r>
            <a:r>
              <a:rPr lang="en-US" b="0" i="1" baseline="0" dirty="0" smtClean="0"/>
              <a:t> Adjusted Data</a:t>
            </a:r>
            <a:endParaRPr lang="en-US" b="0" i="1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US 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strRef>
              <c:f>Sheet1!$A$2:$A$29</c:f>
              <c:strCache>
                <c:ptCount val="28"/>
                <c:pt idx="0">
                  <c:v>2007q1</c:v>
                </c:pt>
                <c:pt idx="1">
                  <c:v>2007q2</c:v>
                </c:pt>
                <c:pt idx="2">
                  <c:v>2007q3</c:v>
                </c:pt>
                <c:pt idx="3">
                  <c:v>2007q4</c:v>
                </c:pt>
                <c:pt idx="4">
                  <c:v>2008q1</c:v>
                </c:pt>
                <c:pt idx="5">
                  <c:v>2008q2</c:v>
                </c:pt>
                <c:pt idx="6">
                  <c:v>2008q3</c:v>
                </c:pt>
                <c:pt idx="7">
                  <c:v>2008q4</c:v>
                </c:pt>
                <c:pt idx="8">
                  <c:v>2009q1</c:v>
                </c:pt>
                <c:pt idx="9">
                  <c:v>2009q2</c:v>
                </c:pt>
                <c:pt idx="10">
                  <c:v>2009q3</c:v>
                </c:pt>
                <c:pt idx="11">
                  <c:v>2009q4</c:v>
                </c:pt>
                <c:pt idx="12">
                  <c:v>2010q1</c:v>
                </c:pt>
                <c:pt idx="13">
                  <c:v>2010q2</c:v>
                </c:pt>
                <c:pt idx="14">
                  <c:v>2010q3</c:v>
                </c:pt>
                <c:pt idx="15">
                  <c:v>2010q4</c:v>
                </c:pt>
                <c:pt idx="16">
                  <c:v>2011q1</c:v>
                </c:pt>
                <c:pt idx="17">
                  <c:v>2011q2</c:v>
                </c:pt>
                <c:pt idx="18">
                  <c:v>2011q3</c:v>
                </c:pt>
                <c:pt idx="19">
                  <c:v>2011q4</c:v>
                </c:pt>
                <c:pt idx="20">
                  <c:v>2012q1</c:v>
                </c:pt>
                <c:pt idx="21">
                  <c:v>2012q2</c:v>
                </c:pt>
                <c:pt idx="22">
                  <c:v>2012q3</c:v>
                </c:pt>
                <c:pt idx="23">
                  <c:v>2012q4</c:v>
                </c:pt>
                <c:pt idx="24">
                  <c:v>2013q1</c:v>
                </c:pt>
                <c:pt idx="25">
                  <c:v>2013q2</c:v>
                </c:pt>
                <c:pt idx="26">
                  <c:v>2013q3</c:v>
                </c:pt>
                <c:pt idx="27">
                  <c:v>2013q4</c:v>
                </c:pt>
              </c:strCache>
            </c:strRef>
          </c:cat>
          <c:val>
            <c:numRef>
              <c:f>Sheet1!$B$2:$B$29</c:f>
              <c:numCache>
                <c:formatCode>0.0%;[Red]\(0.0%\)</c:formatCode>
                <c:ptCount val="28"/>
                <c:pt idx="0">
                  <c:v>4.5241714542073007E-2</c:v>
                </c:pt>
                <c:pt idx="1">
                  <c:v>4.4952918938504706E-2</c:v>
                </c:pt>
                <c:pt idx="2">
                  <c:v>4.6570575566670651E-2</c:v>
                </c:pt>
                <c:pt idx="3">
                  <c:v>4.7993647708142136E-2</c:v>
                </c:pt>
                <c:pt idx="4">
                  <c:v>4.9789016740027114E-2</c:v>
                </c:pt>
                <c:pt idx="5">
                  <c:v>5.3209112417333795E-2</c:v>
                </c:pt>
                <c:pt idx="6">
                  <c:v>6.0172315257124999E-2</c:v>
                </c:pt>
                <c:pt idx="7">
                  <c:v>6.8787799785832784E-2</c:v>
                </c:pt>
                <c:pt idx="8">
                  <c:v>8.27349319507453E-2</c:v>
                </c:pt>
                <c:pt idx="9">
                  <c:v>9.2736755894650705E-2</c:v>
                </c:pt>
                <c:pt idx="10">
                  <c:v>9.6227544780748867E-2</c:v>
                </c:pt>
                <c:pt idx="11">
                  <c:v>9.9343239008043482E-2</c:v>
                </c:pt>
                <c:pt idx="12">
                  <c:v>9.7848291775278554E-2</c:v>
                </c:pt>
                <c:pt idx="13">
                  <c:v>9.6484189992582126E-2</c:v>
                </c:pt>
                <c:pt idx="14">
                  <c:v>9.5114339486160007E-2</c:v>
                </c:pt>
                <c:pt idx="15">
                  <c:v>9.5657865932033626E-2</c:v>
                </c:pt>
                <c:pt idx="16">
                  <c:v>9.0255745633014528E-2</c:v>
                </c:pt>
                <c:pt idx="17">
                  <c:v>9.0588815353639801E-2</c:v>
                </c:pt>
                <c:pt idx="18">
                  <c:v>9.0139794320611713E-2</c:v>
                </c:pt>
                <c:pt idx="19">
                  <c:v>8.672202852066184E-2</c:v>
                </c:pt>
                <c:pt idx="20">
                  <c:v>8.2433690890904479E-2</c:v>
                </c:pt>
                <c:pt idx="21">
                  <c:v>8.1606033603244088E-2</c:v>
                </c:pt>
                <c:pt idx="22">
                  <c:v>8.0288703631174754E-2</c:v>
                </c:pt>
                <c:pt idx="23">
                  <c:v>7.8249422177244718E-2</c:v>
                </c:pt>
                <c:pt idx="24">
                  <c:v>7.8296023497805123E-2</c:v>
                </c:pt>
                <c:pt idx="25">
                  <c:v>7.6999999999999999E-2</c:v>
                </c:pt>
                <c:pt idx="26">
                  <c:v>7.5000000000000011E-2</c:v>
                </c:pt>
                <c:pt idx="27">
                  <c:v>7.5000000000000011E-2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</c:v>
                </c:pt>
              </c:strCache>
            </c:strRef>
          </c:tx>
          <c:spPr>
            <a:ln w="63500">
              <a:solidFill>
                <a:schemeClr val="accent3">
                  <a:lumMod val="50000"/>
                </a:schemeClr>
              </a:solidFill>
            </a:ln>
          </c:spPr>
          <c:marker>
            <c:spPr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rgbClr val="D2DA7A">
                    <a:lumMod val="50000"/>
                  </a:srgbClr>
                </a:solidFill>
              </a:ln>
            </c:spPr>
          </c:marker>
          <c:cat>
            <c:strRef>
              <c:f>Sheet1!$A$2:$A$29</c:f>
              <c:strCache>
                <c:ptCount val="28"/>
                <c:pt idx="0">
                  <c:v>2007q1</c:v>
                </c:pt>
                <c:pt idx="1">
                  <c:v>2007q2</c:v>
                </c:pt>
                <c:pt idx="2">
                  <c:v>2007q3</c:v>
                </c:pt>
                <c:pt idx="3">
                  <c:v>2007q4</c:v>
                </c:pt>
                <c:pt idx="4">
                  <c:v>2008q1</c:v>
                </c:pt>
                <c:pt idx="5">
                  <c:v>2008q2</c:v>
                </c:pt>
                <c:pt idx="6">
                  <c:v>2008q3</c:v>
                </c:pt>
                <c:pt idx="7">
                  <c:v>2008q4</c:v>
                </c:pt>
                <c:pt idx="8">
                  <c:v>2009q1</c:v>
                </c:pt>
                <c:pt idx="9">
                  <c:v>2009q2</c:v>
                </c:pt>
                <c:pt idx="10">
                  <c:v>2009q3</c:v>
                </c:pt>
                <c:pt idx="11">
                  <c:v>2009q4</c:v>
                </c:pt>
                <c:pt idx="12">
                  <c:v>2010q1</c:v>
                </c:pt>
                <c:pt idx="13">
                  <c:v>2010q2</c:v>
                </c:pt>
                <c:pt idx="14">
                  <c:v>2010q3</c:v>
                </c:pt>
                <c:pt idx="15">
                  <c:v>2010q4</c:v>
                </c:pt>
                <c:pt idx="16">
                  <c:v>2011q1</c:v>
                </c:pt>
                <c:pt idx="17">
                  <c:v>2011q2</c:v>
                </c:pt>
                <c:pt idx="18">
                  <c:v>2011q3</c:v>
                </c:pt>
                <c:pt idx="19">
                  <c:v>2011q4</c:v>
                </c:pt>
                <c:pt idx="20">
                  <c:v>2012q1</c:v>
                </c:pt>
                <c:pt idx="21">
                  <c:v>2012q2</c:v>
                </c:pt>
                <c:pt idx="22">
                  <c:v>2012q3</c:v>
                </c:pt>
                <c:pt idx="23">
                  <c:v>2012q4</c:v>
                </c:pt>
                <c:pt idx="24">
                  <c:v>2013q1</c:v>
                </c:pt>
                <c:pt idx="25">
                  <c:v>2013q2</c:v>
                </c:pt>
                <c:pt idx="26">
                  <c:v>2013q3</c:v>
                </c:pt>
                <c:pt idx="27">
                  <c:v>2013q4</c:v>
                </c:pt>
              </c:strCache>
            </c:strRef>
          </c:cat>
          <c:val>
            <c:numRef>
              <c:f>Sheet1!$C$2:$C$29</c:f>
              <c:numCache>
                <c:formatCode>0.0%;[Red]\(0.0%\)</c:formatCode>
                <c:ptCount val="28"/>
                <c:pt idx="0">
                  <c:v>4.6913682545239012E-2</c:v>
                </c:pt>
                <c:pt idx="1">
                  <c:v>4.8747299522383714E-2</c:v>
                </c:pt>
                <c:pt idx="2">
                  <c:v>5.2665588494756006E-2</c:v>
                </c:pt>
                <c:pt idx="3">
                  <c:v>5.3351318884054075E-2</c:v>
                </c:pt>
                <c:pt idx="4">
                  <c:v>5.2776459369193333E-2</c:v>
                </c:pt>
                <c:pt idx="5">
                  <c:v>5.6417917614244133E-2</c:v>
                </c:pt>
                <c:pt idx="6">
                  <c:v>6.1587317875679774E-2</c:v>
                </c:pt>
                <c:pt idx="7">
                  <c:v>6.7918570486638991E-2</c:v>
                </c:pt>
                <c:pt idx="8">
                  <c:v>8.9537279802410524E-2</c:v>
                </c:pt>
                <c:pt idx="9">
                  <c:v>9.4908289074590646E-2</c:v>
                </c:pt>
                <c:pt idx="10">
                  <c:v>9.630813387126165E-2</c:v>
                </c:pt>
                <c:pt idx="11">
                  <c:v>9.5390982702652768E-2</c:v>
                </c:pt>
                <c:pt idx="12">
                  <c:v>9.4793711660797739E-2</c:v>
                </c:pt>
                <c:pt idx="13">
                  <c:v>9.3173235821909173E-2</c:v>
                </c:pt>
                <c:pt idx="14">
                  <c:v>9.3293368875745228E-2</c:v>
                </c:pt>
                <c:pt idx="15">
                  <c:v>9.2600311701624749E-2</c:v>
                </c:pt>
                <c:pt idx="16">
                  <c:v>8.8206898833021768E-2</c:v>
                </c:pt>
                <c:pt idx="17">
                  <c:v>8.5857698518341546E-2</c:v>
                </c:pt>
                <c:pt idx="18">
                  <c:v>8.4648669518061728E-2</c:v>
                </c:pt>
                <c:pt idx="19">
                  <c:v>7.7933574027196167E-2</c:v>
                </c:pt>
                <c:pt idx="20">
                  <c:v>7.1473203962556672E-2</c:v>
                </c:pt>
                <c:pt idx="21">
                  <c:v>6.9969448532128525E-2</c:v>
                </c:pt>
                <c:pt idx="22">
                  <c:v>6.9381956166806563E-2</c:v>
                </c:pt>
                <c:pt idx="23">
                  <c:v>6.6564283547565078E-2</c:v>
                </c:pt>
                <c:pt idx="24">
                  <c:v>6.6376965794577955E-2</c:v>
                </c:pt>
                <c:pt idx="25">
                  <c:v>6.6000000000000003E-2</c:v>
                </c:pt>
                <c:pt idx="26">
                  <c:v>6.4000000000000112E-2</c:v>
                </c:pt>
                <c:pt idx="27">
                  <c:v>6.4000000000000112E-2</c:v>
                </c:pt>
              </c:numCache>
            </c:numRef>
          </c:val>
        </c:ser>
        <c:marker val="1"/>
        <c:axId val="124124160"/>
        <c:axId val="124261504"/>
      </c:lineChart>
      <c:catAx>
        <c:axId val="124124160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124261504"/>
        <c:crosses val="autoZero"/>
        <c:auto val="1"/>
        <c:lblAlgn val="ctr"/>
        <c:lblOffset val="100"/>
      </c:catAx>
      <c:valAx>
        <c:axId val="124261504"/>
        <c:scaling>
          <c:orientation val="minMax"/>
          <c:min val="4.0000000000000022E-2"/>
        </c:scaling>
        <c:axPos val="l"/>
        <c:majorGridlines/>
        <c:numFmt formatCode="0%;[Red]\(0%\)" sourceLinked="0"/>
        <c:tickLblPos val="nextTo"/>
        <c:crossAx val="124124160"/>
        <c:crosses val="autoZero"/>
        <c:crossBetween val="between"/>
      </c:valAx>
    </c:plotArea>
    <c:legend>
      <c:legendPos val="r"/>
      <c:layout/>
    </c:legend>
    <c:plotVisOnly val="1"/>
  </c:chart>
  <c:spPr>
    <a:solidFill>
      <a:schemeClr val="bg1"/>
    </a:solidFill>
    <a:ln>
      <a:solidFill>
        <a:schemeClr val="accent1">
          <a:lumMod val="50000"/>
        </a:scheme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1"/>
          <c:order val="1"/>
          <c:tx>
            <c:strRef>
              <c:f>Sheet1!$C$1</c:f>
              <c:strCache>
                <c:ptCount val="1"/>
                <c:pt idx="0">
                  <c:v>%-Change</c:v>
                </c:pt>
              </c:strCache>
            </c:strRef>
          </c:tx>
          <c:cat>
            <c:numRef>
              <c:f>Sheet1!$A$2:$A$56</c:f>
              <c:numCache>
                <c:formatCode>mmm\-yy</c:formatCode>
                <c:ptCount val="55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</c:numCache>
            </c:numRef>
          </c:cat>
          <c:val>
            <c:numRef>
              <c:f>Sheet1!$C$2:$C$56</c:f>
              <c:numCache>
                <c:formatCode>0.0%;[Red]\(0.0%\)</c:formatCode>
                <c:ptCount val="55"/>
                <c:pt idx="0">
                  <c:v>-2.4591040307922592E-2</c:v>
                </c:pt>
                <c:pt idx="1">
                  <c:v>-2.91026965411606E-2</c:v>
                </c:pt>
                <c:pt idx="2">
                  <c:v>-3.200457208172619E-2</c:v>
                </c:pt>
                <c:pt idx="3">
                  <c:v>-3.8948984327585534E-2</c:v>
                </c:pt>
                <c:pt idx="4">
                  <c:v>-4.0277083482110877E-2</c:v>
                </c:pt>
                <c:pt idx="5">
                  <c:v>-4.2128206960623332E-2</c:v>
                </c:pt>
                <c:pt idx="6">
                  <c:v>-3.8914417001723212E-2</c:v>
                </c:pt>
                <c:pt idx="7">
                  <c:v>-4.2264638346727834E-2</c:v>
                </c:pt>
                <c:pt idx="8">
                  <c:v>-4.3317409575805432E-2</c:v>
                </c:pt>
                <c:pt idx="9">
                  <c:v>-4.3207431678248913E-2</c:v>
                </c:pt>
                <c:pt idx="10">
                  <c:v>-3.9415636074347282E-2</c:v>
                </c:pt>
                <c:pt idx="11">
                  <c:v>-3.6201068585759867E-2</c:v>
                </c:pt>
                <c:pt idx="12">
                  <c:v>-3.3395447403997254E-2</c:v>
                </c:pt>
                <c:pt idx="13">
                  <c:v>-2.8397417082477412E-2</c:v>
                </c:pt>
                <c:pt idx="14">
                  <c:v>-2.2509225092250992E-2</c:v>
                </c:pt>
                <c:pt idx="15">
                  <c:v>-1.6493313521545372E-2</c:v>
                </c:pt>
                <c:pt idx="16">
                  <c:v>-1.2240494084381329E-2</c:v>
                </c:pt>
                <c:pt idx="17">
                  <c:v>-1.2907076509866781E-2</c:v>
                </c:pt>
                <c:pt idx="18">
                  <c:v>-1.0496040639474066E-2</c:v>
                </c:pt>
                <c:pt idx="19">
                  <c:v>-2.8470817412152012E-3</c:v>
                </c:pt>
                <c:pt idx="20">
                  <c:v>-4.3927163506663975E-3</c:v>
                </c:pt>
                <c:pt idx="21">
                  <c:v>-1.1665976743312611E-3</c:v>
                </c:pt>
                <c:pt idx="22">
                  <c:v>-1.2422827887367377E-3</c:v>
                </c:pt>
                <c:pt idx="23">
                  <c:v>3.3940491005779455E-4</c:v>
                </c:pt>
                <c:pt idx="24">
                  <c:v>3.2508032508031812E-3</c:v>
                </c:pt>
                <c:pt idx="25">
                  <c:v>1.1328449512881876E-4</c:v>
                </c:pt>
                <c:pt idx="26">
                  <c:v>1.3590033975083848E-3</c:v>
                </c:pt>
                <c:pt idx="27">
                  <c:v>4.1924762048648504E-3</c:v>
                </c:pt>
                <c:pt idx="28">
                  <c:v>1.6196466910241014E-3</c:v>
                </c:pt>
                <c:pt idx="29">
                  <c:v>3.2500661350667315E-3</c:v>
                </c:pt>
                <c:pt idx="30">
                  <c:v>3.3973802423470758E-4</c:v>
                </c:pt>
                <c:pt idx="31">
                  <c:v>-2.4043880081148251E-3</c:v>
                </c:pt>
                <c:pt idx="32">
                  <c:v>2.6397164190361542E-3</c:v>
                </c:pt>
                <c:pt idx="33">
                  <c:v>1.507045437419974E-3</c:v>
                </c:pt>
                <c:pt idx="34">
                  <c:v>2.7138064905205552E-3</c:v>
                </c:pt>
                <c:pt idx="35">
                  <c:v>3.9583804569101096E-3</c:v>
                </c:pt>
                <c:pt idx="36">
                  <c:v>5.5009231001093371E-3</c:v>
                </c:pt>
                <c:pt idx="37">
                  <c:v>7.5136869926373589E-3</c:v>
                </c:pt>
                <c:pt idx="38">
                  <c:v>6.2203121465731533E-3</c:v>
                </c:pt>
                <c:pt idx="39">
                  <c:v>2.2567420167751706E-3</c:v>
                </c:pt>
                <c:pt idx="40">
                  <c:v>1.3161853188929941E-3</c:v>
                </c:pt>
                <c:pt idx="41">
                  <c:v>3.3525445436395351E-3</c:v>
                </c:pt>
                <c:pt idx="42">
                  <c:v>3.2075471698114442E-3</c:v>
                </c:pt>
                <c:pt idx="43">
                  <c:v>5.0839798147170904E-3</c:v>
                </c:pt>
                <c:pt idx="44">
                  <c:v>3.9491499924777552E-3</c:v>
                </c:pt>
                <c:pt idx="45">
                  <c:v>8.5772327138667268E-3</c:v>
                </c:pt>
                <c:pt idx="46">
                  <c:v>7.1796413938277201E-3</c:v>
                </c:pt>
                <c:pt idx="47">
                  <c:v>9.3124554091098318E-3</c:v>
                </c:pt>
                <c:pt idx="48">
                  <c:v>5.5832427773823594E-3</c:v>
                </c:pt>
                <c:pt idx="49">
                  <c:v>6.8580422725228523E-3</c:v>
                </c:pt>
                <c:pt idx="50">
                  <c:v>4.2336368064142104E-3</c:v>
                </c:pt>
                <c:pt idx="51">
                  <c:v>8.9691147221076673E-3</c:v>
                </c:pt>
                <c:pt idx="52">
                  <c:v>1.2430991099260385E-2</c:v>
                </c:pt>
                <c:pt idx="53">
                  <c:v>1.6894428592881823E-2</c:v>
                </c:pt>
                <c:pt idx="54">
                  <c:v>1.6894428592881823E-2</c:v>
                </c:pt>
              </c:numCache>
            </c:numRef>
          </c:val>
        </c:ser>
        <c:gapWidth val="73"/>
        <c:axId val="124480128"/>
        <c:axId val="124478208"/>
      </c:barChart>
      <c:lineChart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Employment </c:v>
                </c:pt>
              </c:strCache>
            </c:strRef>
          </c:tx>
          <c:spPr>
            <a:ln w="508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Sheet1!$A$2:$A$56</c:f>
              <c:numCache>
                <c:formatCode>mmm\-yy</c:formatCode>
                <c:ptCount val="55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</c:numCache>
            </c:numRef>
          </c:cat>
          <c:val>
            <c:numRef>
              <c:f>Sheet1!$B$2:$B$56</c:f>
              <c:numCache>
                <c:formatCode>#,##0.0_);[Red]\(#,##0.0\)</c:formatCode>
                <c:ptCount val="55"/>
                <c:pt idx="0">
                  <c:v>2736.9</c:v>
                </c:pt>
                <c:pt idx="1">
                  <c:v>2725.6</c:v>
                </c:pt>
                <c:pt idx="2">
                  <c:v>2710</c:v>
                </c:pt>
                <c:pt idx="3">
                  <c:v>2692</c:v>
                </c:pt>
                <c:pt idx="4">
                  <c:v>2687.8</c:v>
                </c:pt>
                <c:pt idx="5">
                  <c:v>2680.7</c:v>
                </c:pt>
                <c:pt idx="6">
                  <c:v>2677.2</c:v>
                </c:pt>
                <c:pt idx="7">
                  <c:v>2669.4</c:v>
                </c:pt>
                <c:pt idx="8">
                  <c:v>2663.5</c:v>
                </c:pt>
                <c:pt idx="9">
                  <c:v>2657.3</c:v>
                </c:pt>
                <c:pt idx="10">
                  <c:v>2656.4</c:v>
                </c:pt>
                <c:pt idx="11">
                  <c:v>2651.7</c:v>
                </c:pt>
                <c:pt idx="12">
                  <c:v>2645.5</c:v>
                </c:pt>
                <c:pt idx="13">
                  <c:v>2648.2</c:v>
                </c:pt>
                <c:pt idx="14">
                  <c:v>2649</c:v>
                </c:pt>
                <c:pt idx="15">
                  <c:v>2647.6</c:v>
                </c:pt>
                <c:pt idx="16">
                  <c:v>2654.9</c:v>
                </c:pt>
                <c:pt idx="17">
                  <c:v>2646.1</c:v>
                </c:pt>
                <c:pt idx="18">
                  <c:v>2649.1</c:v>
                </c:pt>
                <c:pt idx="19">
                  <c:v>2661.8</c:v>
                </c:pt>
                <c:pt idx="20">
                  <c:v>2651.8</c:v>
                </c:pt>
                <c:pt idx="21">
                  <c:v>2654.2</c:v>
                </c:pt>
                <c:pt idx="22">
                  <c:v>2653.1</c:v>
                </c:pt>
                <c:pt idx="23">
                  <c:v>2652.6</c:v>
                </c:pt>
                <c:pt idx="24">
                  <c:v>2654.1</c:v>
                </c:pt>
                <c:pt idx="25">
                  <c:v>2648.5</c:v>
                </c:pt>
                <c:pt idx="26">
                  <c:v>2652.6</c:v>
                </c:pt>
                <c:pt idx="27">
                  <c:v>2658.7</c:v>
                </c:pt>
                <c:pt idx="28">
                  <c:v>2659.2</c:v>
                </c:pt>
                <c:pt idx="29">
                  <c:v>2654.7</c:v>
                </c:pt>
                <c:pt idx="30">
                  <c:v>2650</c:v>
                </c:pt>
                <c:pt idx="31">
                  <c:v>2655.4</c:v>
                </c:pt>
                <c:pt idx="32">
                  <c:v>2658.8</c:v>
                </c:pt>
                <c:pt idx="33">
                  <c:v>2658.2</c:v>
                </c:pt>
                <c:pt idx="34">
                  <c:v>2660.3</c:v>
                </c:pt>
                <c:pt idx="35">
                  <c:v>2663.1</c:v>
                </c:pt>
                <c:pt idx="36">
                  <c:v>2668.7</c:v>
                </c:pt>
                <c:pt idx="37">
                  <c:v>2668.4</c:v>
                </c:pt>
                <c:pt idx="38">
                  <c:v>2669.1</c:v>
                </c:pt>
                <c:pt idx="39">
                  <c:v>2664.7</c:v>
                </c:pt>
                <c:pt idx="40">
                  <c:v>2662.7</c:v>
                </c:pt>
                <c:pt idx="41">
                  <c:v>2663.6</c:v>
                </c:pt>
                <c:pt idx="42">
                  <c:v>2658.5</c:v>
                </c:pt>
                <c:pt idx="43">
                  <c:v>2668.9</c:v>
                </c:pt>
                <c:pt idx="44">
                  <c:v>2669.3</c:v>
                </c:pt>
                <c:pt idx="45">
                  <c:v>2681</c:v>
                </c:pt>
                <c:pt idx="46">
                  <c:v>2679.4</c:v>
                </c:pt>
                <c:pt idx="47">
                  <c:v>2687.9</c:v>
                </c:pt>
                <c:pt idx="48">
                  <c:v>2683.6</c:v>
                </c:pt>
                <c:pt idx="49">
                  <c:v>2686.7</c:v>
                </c:pt>
                <c:pt idx="50">
                  <c:v>2680.4</c:v>
                </c:pt>
                <c:pt idx="51">
                  <c:v>2688.6</c:v>
                </c:pt>
                <c:pt idx="52">
                  <c:v>2695.8</c:v>
                </c:pt>
                <c:pt idx="53">
                  <c:v>2705.4</c:v>
                </c:pt>
                <c:pt idx="54">
                  <c:v>2705.3</c:v>
                </c:pt>
              </c:numCache>
            </c:numRef>
          </c:val>
        </c:ser>
        <c:marker val="1"/>
        <c:axId val="124462208"/>
        <c:axId val="124463744"/>
      </c:lineChart>
      <c:dateAx>
        <c:axId val="124462208"/>
        <c:scaling>
          <c:orientation val="minMax"/>
        </c:scaling>
        <c:axPos val="b"/>
        <c:numFmt formatCode="mmm\-yy" sourceLinked="1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124463744"/>
        <c:crosses val="autoZero"/>
        <c:auto val="1"/>
        <c:lblOffset val="100"/>
      </c:dateAx>
      <c:valAx>
        <c:axId val="124463744"/>
        <c:scaling>
          <c:orientation val="minMax"/>
          <c:max val="2775"/>
          <c:min val="26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Employment (Thousands)</a:t>
                </a:r>
                <a:endParaRPr lang="en-US" dirty="0"/>
              </a:p>
            </c:rich>
          </c:tx>
          <c:layout/>
        </c:title>
        <c:numFmt formatCode="#,##0" sourceLinked="0"/>
        <c:tickLblPos val="nextTo"/>
        <c:crossAx val="124462208"/>
        <c:crosses val="autoZero"/>
        <c:crossBetween val="between"/>
        <c:majorUnit val="25"/>
      </c:valAx>
      <c:valAx>
        <c:axId val="124478208"/>
        <c:scaling>
          <c:orientation val="minMax"/>
          <c:max val="2.0000000000000011E-2"/>
          <c:min val="-0.05"/>
        </c:scaling>
        <c:axPos val="r"/>
        <c:title>
          <c:tx>
            <c:rich>
              <a:bodyPr rot="5400000" vert="horz"/>
              <a:lstStyle/>
              <a:p>
                <a:pPr>
                  <a:defRPr/>
                </a:pPr>
                <a:r>
                  <a:rPr lang="en-US" dirty="0" smtClean="0"/>
                  <a:t>Change from Year-Ago</a:t>
                </a:r>
                <a:endParaRPr lang="en-US" dirty="0"/>
              </a:p>
            </c:rich>
          </c:tx>
          <c:layout/>
        </c:title>
        <c:numFmt formatCode="0.0%;[Red]\(0.0%\)" sourceLinked="0"/>
        <c:tickLblPos val="nextTo"/>
        <c:crossAx val="124480128"/>
        <c:crosses val="max"/>
        <c:crossBetween val="between"/>
        <c:majorUnit val="1.0000000000000005E-2"/>
      </c:valAx>
      <c:dateAx>
        <c:axId val="124480128"/>
        <c:scaling>
          <c:orientation val="minMax"/>
        </c:scaling>
        <c:delete val="1"/>
        <c:axPos val="b"/>
        <c:numFmt formatCode="mmm\-yy" sourceLinked="1"/>
        <c:tickLblPos val="none"/>
        <c:crossAx val="124478208"/>
        <c:crosses val="autoZero"/>
        <c:auto val="1"/>
        <c:lblOffset val="100"/>
      </c:dateAx>
    </c:plotArea>
    <c:legend>
      <c:legendPos val="r"/>
      <c:layout>
        <c:manualLayout>
          <c:xMode val="edge"/>
          <c:yMode val="edge"/>
          <c:x val="0.20372679109555747"/>
          <c:y val="2.7510836370256756E-2"/>
          <c:w val="0.22219913483037232"/>
          <c:h val="0.18734934142178475"/>
        </c:manualLayout>
      </c:layout>
      <c:overlay val="1"/>
      <c:spPr>
        <a:solidFill>
          <a:schemeClr val="bg1">
            <a:lumMod val="95000"/>
          </a:schemeClr>
        </a:solidFill>
        <a:ln w="9525" cap="flat" cmpd="sng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c:spPr>
      <c:txPr>
        <a:bodyPr/>
        <a:lstStyle/>
        <a:p>
          <a:pPr>
            <a:defRPr sz="160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dirty="0" smtClean="0"/>
              <a:t>Inflation (CPI)</a:t>
            </a:r>
          </a:p>
          <a:p>
            <a:pPr>
              <a:defRPr sz="2800"/>
            </a:pPr>
            <a:r>
              <a:rPr lang="en-US" sz="2800" b="0" i="1" dirty="0" smtClean="0"/>
              <a:t>Q/(Q-4)</a:t>
            </a:r>
            <a:endParaRPr lang="en-US" sz="2800" b="0" i="1" dirty="0"/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CPI</c:v>
                </c:pt>
              </c:strCache>
            </c:strRef>
          </c:tx>
          <c:spPr>
            <a:ln w="50800">
              <a:solidFill>
                <a:schemeClr val="accent1"/>
              </a:solidFill>
            </a:ln>
          </c:spPr>
          <c:marker>
            <c:symbol val="diamond"/>
            <c:size val="9"/>
          </c:marker>
          <c:cat>
            <c:strRef>
              <c:f>Sheet1!$A$2:$A$29</c:f>
              <c:strCache>
                <c:ptCount val="28"/>
                <c:pt idx="0">
                  <c:v>2007q1</c:v>
                </c:pt>
                <c:pt idx="1">
                  <c:v>2007q2</c:v>
                </c:pt>
                <c:pt idx="2">
                  <c:v>2007q3</c:v>
                </c:pt>
                <c:pt idx="3">
                  <c:v>2007q4</c:v>
                </c:pt>
                <c:pt idx="4">
                  <c:v>2008q1</c:v>
                </c:pt>
                <c:pt idx="5">
                  <c:v>2008q2</c:v>
                </c:pt>
                <c:pt idx="6">
                  <c:v>2008q3</c:v>
                </c:pt>
                <c:pt idx="7">
                  <c:v>2008q4</c:v>
                </c:pt>
                <c:pt idx="8">
                  <c:v>2009q1</c:v>
                </c:pt>
                <c:pt idx="9">
                  <c:v>2009q2</c:v>
                </c:pt>
                <c:pt idx="10">
                  <c:v>2009q3</c:v>
                </c:pt>
                <c:pt idx="11">
                  <c:v>2009q4</c:v>
                </c:pt>
                <c:pt idx="12">
                  <c:v>2010q1</c:v>
                </c:pt>
                <c:pt idx="13">
                  <c:v>2010q2</c:v>
                </c:pt>
                <c:pt idx="14">
                  <c:v>2010q3</c:v>
                </c:pt>
                <c:pt idx="15">
                  <c:v>2010q4</c:v>
                </c:pt>
                <c:pt idx="16">
                  <c:v>2011q1</c:v>
                </c:pt>
                <c:pt idx="17">
                  <c:v>2011q2</c:v>
                </c:pt>
                <c:pt idx="18">
                  <c:v>2011q3</c:v>
                </c:pt>
                <c:pt idx="19">
                  <c:v>2011q4</c:v>
                </c:pt>
                <c:pt idx="20">
                  <c:v>2012q1</c:v>
                </c:pt>
                <c:pt idx="21">
                  <c:v>2012q2</c:v>
                </c:pt>
                <c:pt idx="22">
                  <c:v>2012q3</c:v>
                </c:pt>
                <c:pt idx="23">
                  <c:v>2012q4</c:v>
                </c:pt>
                <c:pt idx="24">
                  <c:v>2013q1</c:v>
                </c:pt>
                <c:pt idx="25">
                  <c:v>2013q2</c:v>
                </c:pt>
                <c:pt idx="26">
                  <c:v>2013q3</c:v>
                </c:pt>
                <c:pt idx="27">
                  <c:v>2013q4</c:v>
                </c:pt>
              </c:strCache>
            </c:strRef>
          </c:cat>
          <c:val>
            <c:numRef>
              <c:f>Sheet1!$B$2:$B$29</c:f>
              <c:numCache>
                <c:formatCode>0.00%;[Red]\(0.00%\)</c:formatCode>
                <c:ptCount val="28"/>
                <c:pt idx="0">
                  <c:v>2.4573721163490436E-2</c:v>
                </c:pt>
                <c:pt idx="1">
                  <c:v>2.6328862394435978E-2</c:v>
                </c:pt>
                <c:pt idx="2">
                  <c:v>2.3622047244094443E-2</c:v>
                </c:pt>
                <c:pt idx="3">
                  <c:v>4.0513833992094794E-2</c:v>
                </c:pt>
                <c:pt idx="4">
                  <c:v>4.1605482134116516E-2</c:v>
                </c:pt>
                <c:pt idx="5">
                  <c:v>4.2594385285576117E-2</c:v>
                </c:pt>
                <c:pt idx="6">
                  <c:v>5.0961538461538503E-2</c:v>
                </c:pt>
                <c:pt idx="7">
                  <c:v>1.5669515669515858E-2</c:v>
                </c:pt>
                <c:pt idx="8">
                  <c:v>-1.40977443609025E-3</c:v>
                </c:pt>
                <c:pt idx="9">
                  <c:v>-8.8207985143918827E-3</c:v>
                </c:pt>
                <c:pt idx="10">
                  <c:v>-1.4638609332113361E-2</c:v>
                </c:pt>
                <c:pt idx="11">
                  <c:v>1.3557737260402174E-2</c:v>
                </c:pt>
                <c:pt idx="12">
                  <c:v>2.4000000000000032E-2</c:v>
                </c:pt>
                <c:pt idx="13">
                  <c:v>1.7330210772833698E-2</c:v>
                </c:pt>
                <c:pt idx="14">
                  <c:v>1.2070566388115121E-2</c:v>
                </c:pt>
                <c:pt idx="15">
                  <c:v>1.245387453874526E-2</c:v>
                </c:pt>
                <c:pt idx="16">
                  <c:v>2.1599264705882467E-2</c:v>
                </c:pt>
                <c:pt idx="17">
                  <c:v>3.3609576427256212E-2</c:v>
                </c:pt>
                <c:pt idx="18">
                  <c:v>3.761467889908255E-2</c:v>
                </c:pt>
                <c:pt idx="19">
                  <c:v>3.4168564920273425E-2</c:v>
                </c:pt>
                <c:pt idx="20">
                  <c:v>2.685259957598829E-2</c:v>
                </c:pt>
                <c:pt idx="21">
                  <c:v>1.9336318120128041E-2</c:v>
                </c:pt>
                <c:pt idx="22">
                  <c:v>1.6930429203968006E-2</c:v>
                </c:pt>
                <c:pt idx="23">
                  <c:v>1.8841377964103921E-2</c:v>
                </c:pt>
                <c:pt idx="24">
                  <c:v>1.6793005869908274E-2</c:v>
                </c:pt>
                <c:pt idx="25">
                  <c:v>1.323669475967848E-2</c:v>
                </c:pt>
                <c:pt idx="26">
                  <c:v>1.4735104433605707E-2</c:v>
                </c:pt>
                <c:pt idx="27">
                  <c:v>1.2441933476277535E-2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Core CPI</c:v>
                </c:pt>
              </c:strCache>
            </c:strRef>
          </c:tx>
          <c:spPr>
            <a:ln w="50800">
              <a:solidFill>
                <a:schemeClr val="accent5"/>
              </a:solidFill>
            </a:ln>
          </c:spPr>
          <c:marker>
            <c:symbol val="square"/>
            <c:size val="8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c:spPr>
          </c:marker>
          <c:cat>
            <c:strRef>
              <c:f>Sheet1!$A$2:$A$29</c:f>
              <c:strCache>
                <c:ptCount val="28"/>
                <c:pt idx="0">
                  <c:v>2007q1</c:v>
                </c:pt>
                <c:pt idx="1">
                  <c:v>2007q2</c:v>
                </c:pt>
                <c:pt idx="2">
                  <c:v>2007q3</c:v>
                </c:pt>
                <c:pt idx="3">
                  <c:v>2007q4</c:v>
                </c:pt>
                <c:pt idx="4">
                  <c:v>2008q1</c:v>
                </c:pt>
                <c:pt idx="5">
                  <c:v>2008q2</c:v>
                </c:pt>
                <c:pt idx="6">
                  <c:v>2008q3</c:v>
                </c:pt>
                <c:pt idx="7">
                  <c:v>2008q4</c:v>
                </c:pt>
                <c:pt idx="8">
                  <c:v>2009q1</c:v>
                </c:pt>
                <c:pt idx="9">
                  <c:v>2009q2</c:v>
                </c:pt>
                <c:pt idx="10">
                  <c:v>2009q3</c:v>
                </c:pt>
                <c:pt idx="11">
                  <c:v>2009q4</c:v>
                </c:pt>
                <c:pt idx="12">
                  <c:v>2010q1</c:v>
                </c:pt>
                <c:pt idx="13">
                  <c:v>2010q2</c:v>
                </c:pt>
                <c:pt idx="14">
                  <c:v>2010q3</c:v>
                </c:pt>
                <c:pt idx="15">
                  <c:v>2010q4</c:v>
                </c:pt>
                <c:pt idx="16">
                  <c:v>2011q1</c:v>
                </c:pt>
                <c:pt idx="17">
                  <c:v>2011q2</c:v>
                </c:pt>
                <c:pt idx="18">
                  <c:v>2011q3</c:v>
                </c:pt>
                <c:pt idx="19">
                  <c:v>2011q4</c:v>
                </c:pt>
                <c:pt idx="20">
                  <c:v>2012q1</c:v>
                </c:pt>
                <c:pt idx="21">
                  <c:v>2012q2</c:v>
                </c:pt>
                <c:pt idx="22">
                  <c:v>2012q3</c:v>
                </c:pt>
                <c:pt idx="23">
                  <c:v>2012q4</c:v>
                </c:pt>
                <c:pt idx="24">
                  <c:v>2013q1</c:v>
                </c:pt>
                <c:pt idx="25">
                  <c:v>2013q2</c:v>
                </c:pt>
                <c:pt idx="26">
                  <c:v>2013q3</c:v>
                </c:pt>
                <c:pt idx="27">
                  <c:v>2013q4</c:v>
                </c:pt>
              </c:strCache>
            </c:strRef>
          </c:cat>
          <c:val>
            <c:numRef>
              <c:f>Sheet1!$C$2:$C$29</c:f>
              <c:numCache>
                <c:formatCode>0.00%;[Red]\(0.00%\)</c:formatCode>
                <c:ptCount val="28"/>
                <c:pt idx="0">
                  <c:v>2.6018654884634396E-2</c:v>
                </c:pt>
                <c:pt idx="1">
                  <c:v>2.2395326192794489E-2</c:v>
                </c:pt>
                <c:pt idx="2">
                  <c:v>2.1266312228129858E-2</c:v>
                </c:pt>
                <c:pt idx="3">
                  <c:v>2.3099133782483211E-2</c:v>
                </c:pt>
                <c:pt idx="4">
                  <c:v>2.3444976076555216E-2</c:v>
                </c:pt>
                <c:pt idx="5">
                  <c:v>2.3809523809523812E-2</c:v>
                </c:pt>
                <c:pt idx="6">
                  <c:v>2.4609559867486919E-2</c:v>
                </c:pt>
                <c:pt idx="7">
                  <c:v>1.9755409219191097E-2</c:v>
                </c:pt>
                <c:pt idx="8">
                  <c:v>1.7765310892940533E-2</c:v>
                </c:pt>
                <c:pt idx="9">
                  <c:v>1.8139534883721001E-2</c:v>
                </c:pt>
                <c:pt idx="10">
                  <c:v>1.5242494226328134E-2</c:v>
                </c:pt>
                <c:pt idx="11">
                  <c:v>1.7527675276752683E-2</c:v>
                </c:pt>
                <c:pt idx="12">
                  <c:v>1.3321084060634E-2</c:v>
                </c:pt>
                <c:pt idx="13">
                  <c:v>1.0050251256281457E-2</c:v>
                </c:pt>
                <c:pt idx="14">
                  <c:v>8.6442220200180185E-3</c:v>
                </c:pt>
                <c:pt idx="15">
                  <c:v>6.3463281958296685E-3</c:v>
                </c:pt>
                <c:pt idx="16">
                  <c:v>1.08794197642792E-2</c:v>
                </c:pt>
                <c:pt idx="17">
                  <c:v>1.4925373134328401E-2</c:v>
                </c:pt>
                <c:pt idx="18">
                  <c:v>1.8944519621109861E-2</c:v>
                </c:pt>
                <c:pt idx="19">
                  <c:v>2.1621621621621651E-2</c:v>
                </c:pt>
                <c:pt idx="20">
                  <c:v>2.2611335788607401E-2</c:v>
                </c:pt>
                <c:pt idx="21">
                  <c:v>2.2323227608692656E-2</c:v>
                </c:pt>
                <c:pt idx="22">
                  <c:v>1.9513052931503082E-2</c:v>
                </c:pt>
                <c:pt idx="23">
                  <c:v>1.9657545409295141E-2</c:v>
                </c:pt>
                <c:pt idx="24">
                  <c:v>1.9369243803706082E-2</c:v>
                </c:pt>
                <c:pt idx="25">
                  <c:v>1.6572273101259197E-2</c:v>
                </c:pt>
                <c:pt idx="26">
                  <c:v>1.6381129184054204E-2</c:v>
                </c:pt>
                <c:pt idx="27">
                  <c:v>1.5531666999433646E-2</c:v>
                </c:pt>
              </c:numCache>
            </c:numRef>
          </c:val>
        </c:ser>
        <c:marker val="1"/>
        <c:axId val="128656896"/>
        <c:axId val="128658816"/>
      </c:lineChart>
      <c:catAx>
        <c:axId val="128656896"/>
        <c:scaling>
          <c:orientation val="minMax"/>
        </c:scaling>
        <c:axPos val="b"/>
        <c:tickLblPos val="low"/>
        <c:txPr>
          <a:bodyPr rot="5400000" vert="horz"/>
          <a:lstStyle/>
          <a:p>
            <a:pPr>
              <a:defRPr sz="2000"/>
            </a:pPr>
            <a:endParaRPr lang="en-US"/>
          </a:p>
        </c:txPr>
        <c:crossAx val="128658816"/>
        <c:crosses val="autoZero"/>
        <c:auto val="1"/>
        <c:lblAlgn val="ctr"/>
        <c:lblOffset val="100"/>
      </c:catAx>
      <c:valAx>
        <c:axId val="128658816"/>
        <c:scaling>
          <c:orientation val="minMax"/>
        </c:scaling>
        <c:axPos val="l"/>
        <c:majorGridlines/>
        <c:numFmt formatCode="0%;[Red]\(0%\)" sourceLinked="0"/>
        <c:tickLblPos val="nextTo"/>
        <c:crossAx val="128656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547839506172757"/>
          <c:y val="8.5437297032786158E-2"/>
          <c:w val="0.15205246913580522"/>
          <c:h val="0.13605488652153774"/>
        </c:manualLayout>
      </c:layout>
      <c:overlay val="1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  <c:txPr>
        <a:bodyPr/>
        <a:lstStyle/>
        <a:p>
          <a:pPr>
            <a:defRPr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</c:chart>
  <c:spPr>
    <a:solidFill>
      <a:schemeClr val="bg1"/>
    </a:solidFill>
    <a:ln>
      <a:solidFill>
        <a:schemeClr val="tx2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Sales ($ - Seas. Adj.)</c:v>
                </c:pt>
              </c:strCache>
            </c:strRef>
          </c:tx>
          <c:spPr>
            <a:solidFill>
              <a:srgbClr val="B7FFB7"/>
            </a:solidFill>
            <a:ln w="15875">
              <a:solidFill>
                <a:srgbClr val="008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Sheet1!$A$2:$A$21</c:f>
              <c:strCache>
                <c:ptCount val="20"/>
                <c:pt idx="0">
                  <c:v>2009q1</c:v>
                </c:pt>
                <c:pt idx="1">
                  <c:v>2009q2</c:v>
                </c:pt>
                <c:pt idx="2">
                  <c:v>2009q3</c:v>
                </c:pt>
                <c:pt idx="3">
                  <c:v>2009q4</c:v>
                </c:pt>
                <c:pt idx="4">
                  <c:v>2010q1</c:v>
                </c:pt>
                <c:pt idx="5">
                  <c:v>2010q2</c:v>
                </c:pt>
                <c:pt idx="6">
                  <c:v>2010q3</c:v>
                </c:pt>
                <c:pt idx="7">
                  <c:v>2010q4</c:v>
                </c:pt>
                <c:pt idx="8">
                  <c:v>2011q1</c:v>
                </c:pt>
                <c:pt idx="9">
                  <c:v>2011q2</c:v>
                </c:pt>
                <c:pt idx="10">
                  <c:v>2011q3</c:v>
                </c:pt>
                <c:pt idx="11">
                  <c:v>2011q4</c:v>
                </c:pt>
                <c:pt idx="12">
                  <c:v>2012q1</c:v>
                </c:pt>
                <c:pt idx="13">
                  <c:v>2012q2</c:v>
                </c:pt>
                <c:pt idx="14">
                  <c:v>2012q3</c:v>
                </c:pt>
                <c:pt idx="15">
                  <c:v>2012q4</c:v>
                </c:pt>
                <c:pt idx="16">
                  <c:v>2013q1</c:v>
                </c:pt>
                <c:pt idx="17">
                  <c:v>2013q2</c:v>
                </c:pt>
                <c:pt idx="18">
                  <c:v>2013q3</c:v>
                </c:pt>
                <c:pt idx="19">
                  <c:v>2013q4</c:v>
                </c:pt>
              </c:strCache>
            </c:strRef>
          </c:cat>
          <c:val>
            <c:numRef>
              <c:f>Sheet1!$B$2:$B$21</c:f>
              <c:numCache>
                <c:formatCode>#,##0.0_);[Red]\(#,##0.0\)</c:formatCode>
                <c:ptCount val="20"/>
                <c:pt idx="0">
                  <c:v>19220225104.612396</c:v>
                </c:pt>
                <c:pt idx="1">
                  <c:v>18654612084.165672</c:v>
                </c:pt>
                <c:pt idx="2">
                  <c:v>18470724922.994541</c:v>
                </c:pt>
                <c:pt idx="3">
                  <c:v>18088780671.894043</c:v>
                </c:pt>
                <c:pt idx="4">
                  <c:v>17854790645.341946</c:v>
                </c:pt>
                <c:pt idx="5">
                  <c:v>18084856194.618565</c:v>
                </c:pt>
                <c:pt idx="6">
                  <c:v>18125406559.173836</c:v>
                </c:pt>
                <c:pt idx="7">
                  <c:v>18168159745.558216</c:v>
                </c:pt>
                <c:pt idx="8">
                  <c:v>18239228071.22287</c:v>
                </c:pt>
                <c:pt idx="9">
                  <c:v>18214982301.64777</c:v>
                </c:pt>
                <c:pt idx="10">
                  <c:v>18326723080.435555</c:v>
                </c:pt>
                <c:pt idx="11">
                  <c:v>18591601127.475845</c:v>
                </c:pt>
                <c:pt idx="12">
                  <c:v>18927824530.087505</c:v>
                </c:pt>
                <c:pt idx="13">
                  <c:v>19049981693.147236</c:v>
                </c:pt>
                <c:pt idx="14">
                  <c:v>19377093994.077354</c:v>
                </c:pt>
                <c:pt idx="15">
                  <c:v>19247944073.648014</c:v>
                </c:pt>
                <c:pt idx="16">
                  <c:v>19109197788.1208</c:v>
                </c:pt>
                <c:pt idx="17">
                  <c:v>19414157291.986141</c:v>
                </c:pt>
                <c:pt idx="18">
                  <c:v>19306703390.247089</c:v>
                </c:pt>
                <c:pt idx="19">
                  <c:v>19557213920.831993</c:v>
                </c:pt>
              </c:numCache>
            </c:numRef>
          </c:val>
        </c:ser>
        <c:axId val="129370752"/>
        <c:axId val="129434752"/>
      </c:barChart>
      <c:lineChart>
        <c:grouping val="standard"/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Change</c:v>
                </c:pt>
              </c:strCache>
            </c:strRef>
          </c:tx>
          <c:spPr>
            <a:ln w="38100">
              <a:solidFill>
                <a:schemeClr val="accent5">
                  <a:lumMod val="75000"/>
                </a:schemeClr>
              </a:solidFill>
            </a:ln>
            <a:effectLst/>
          </c:spPr>
          <c:marker>
            <c:spPr>
              <a:solidFill>
                <a:srgbClr val="E36C09">
                  <a:lumMod val="40000"/>
                  <a:lumOff val="60000"/>
                </a:srgbClr>
              </a:solidFill>
              <a:ln>
                <a:solidFill>
                  <a:srgbClr val="E36C09">
                    <a:lumMod val="75000"/>
                  </a:srgbClr>
                </a:solidFill>
              </a:ln>
            </c:spPr>
          </c:marker>
          <c:cat>
            <c:strRef>
              <c:f>Sheet1!$A$2:$A$21</c:f>
              <c:strCache>
                <c:ptCount val="20"/>
                <c:pt idx="0">
                  <c:v>2009q1</c:v>
                </c:pt>
                <c:pt idx="1">
                  <c:v>2009q2</c:v>
                </c:pt>
                <c:pt idx="2">
                  <c:v>2009q3</c:v>
                </c:pt>
                <c:pt idx="3">
                  <c:v>2009q4</c:v>
                </c:pt>
                <c:pt idx="4">
                  <c:v>2010q1</c:v>
                </c:pt>
                <c:pt idx="5">
                  <c:v>2010q2</c:v>
                </c:pt>
                <c:pt idx="6">
                  <c:v>2010q3</c:v>
                </c:pt>
                <c:pt idx="7">
                  <c:v>2010q4</c:v>
                </c:pt>
                <c:pt idx="8">
                  <c:v>2011q1</c:v>
                </c:pt>
                <c:pt idx="9">
                  <c:v>2011q2</c:v>
                </c:pt>
                <c:pt idx="10">
                  <c:v>2011q3</c:v>
                </c:pt>
                <c:pt idx="11">
                  <c:v>2011q4</c:v>
                </c:pt>
                <c:pt idx="12">
                  <c:v>2012q1</c:v>
                </c:pt>
                <c:pt idx="13">
                  <c:v>2012q2</c:v>
                </c:pt>
                <c:pt idx="14">
                  <c:v>2012q3</c:v>
                </c:pt>
                <c:pt idx="15">
                  <c:v>2012q4</c:v>
                </c:pt>
                <c:pt idx="16">
                  <c:v>2013q1</c:v>
                </c:pt>
                <c:pt idx="17">
                  <c:v>2013q2</c:v>
                </c:pt>
                <c:pt idx="18">
                  <c:v>2013q3</c:v>
                </c:pt>
                <c:pt idx="19">
                  <c:v>2013q4</c:v>
                </c:pt>
              </c:strCache>
            </c:strRef>
          </c:cat>
          <c:val>
            <c:numRef>
              <c:f>Sheet1!$C$2:$C$21</c:f>
              <c:numCache>
                <c:formatCode>0.0%;[Red]\(0.0%\)</c:formatCode>
                <c:ptCount val="20"/>
                <c:pt idx="0">
                  <c:v>-5.4529813292258896E-3</c:v>
                </c:pt>
                <c:pt idx="1">
                  <c:v>-3.3781444734250154E-2</c:v>
                </c:pt>
                <c:pt idx="2">
                  <c:v>-5.0067210886043427E-2</c:v>
                </c:pt>
                <c:pt idx="3">
                  <c:v>-6.2593295634284313E-2</c:v>
                </c:pt>
                <c:pt idx="4">
                  <c:v>-7.1041543573951246E-2</c:v>
                </c:pt>
                <c:pt idx="5">
                  <c:v>-3.0542360622476179E-2</c:v>
                </c:pt>
                <c:pt idx="6">
                  <c:v>-1.8695441855169141E-2</c:v>
                </c:pt>
                <c:pt idx="7">
                  <c:v>4.3883042812007424E-3</c:v>
                </c:pt>
                <c:pt idx="8">
                  <c:v>2.1531332039516935E-2</c:v>
                </c:pt>
                <c:pt idx="9">
                  <c:v>7.1953078105093694E-3</c:v>
                </c:pt>
                <c:pt idx="10">
                  <c:v>1.1106869277909789E-2</c:v>
                </c:pt>
                <c:pt idx="11">
                  <c:v>2.3306784388064078E-2</c:v>
                </c:pt>
                <c:pt idx="12">
                  <c:v>3.7753596598261614E-2</c:v>
                </c:pt>
                <c:pt idx="13">
                  <c:v>4.5841350689863267E-2</c:v>
                </c:pt>
                <c:pt idx="14">
                  <c:v>5.7313623883099921E-2</c:v>
                </c:pt>
                <c:pt idx="15">
                  <c:v>3.5303196409597191E-2</c:v>
                </c:pt>
                <c:pt idx="16">
                  <c:v>9.5823615516399726E-3</c:v>
                </c:pt>
                <c:pt idx="17">
                  <c:v>1.9116847706462981E-2</c:v>
                </c:pt>
                <c:pt idx="18">
                  <c:v>-3.6326708149211351E-3</c:v>
                </c:pt>
                <c:pt idx="19">
                  <c:v>1.6067682137927315E-2</c:v>
                </c:pt>
              </c:numCache>
            </c:numRef>
          </c:val>
        </c:ser>
        <c:marker val="1"/>
        <c:axId val="129398656"/>
        <c:axId val="129397120"/>
      </c:lineChart>
      <c:catAx>
        <c:axId val="1293707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Fiscal Quarter</a:t>
                </a:r>
                <a:endParaRPr lang="en-US" dirty="0"/>
              </a:p>
            </c:rich>
          </c:tx>
        </c:title>
        <c:numFmt formatCode="General" sourceLinked="1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129434752"/>
        <c:crosses val="autoZero"/>
        <c:auto val="1"/>
        <c:lblAlgn val="ctr"/>
        <c:lblOffset val="100"/>
      </c:catAx>
      <c:valAx>
        <c:axId val="129434752"/>
        <c:scaling>
          <c:orientation val="minMax"/>
          <c:min val="17500000000"/>
        </c:scaling>
        <c:axPos val="l"/>
        <c:majorGridlines/>
        <c:numFmt formatCode="#,##0.0_);[Red]\(#,##0.0\)" sourceLinked="0"/>
        <c:tickLblPos val="nextTo"/>
        <c:txPr>
          <a:bodyPr/>
          <a:lstStyle/>
          <a:p>
            <a:pPr>
              <a:defRPr>
                <a:solidFill>
                  <a:srgbClr val="008000"/>
                </a:solidFill>
              </a:defRPr>
            </a:pPr>
            <a:endParaRPr lang="en-US"/>
          </a:p>
        </c:txPr>
        <c:crossAx val="129370752"/>
        <c:crosses val="autoZero"/>
        <c:crossBetween val="between"/>
        <c:dispUnits>
          <c:builtInUnit val="b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en-US" dirty="0" smtClean="0"/>
                    <a:t>$-Billions</a:t>
                  </a:r>
                  <a:endParaRPr lang="en-US" dirty="0"/>
                </a:p>
              </c:rich>
            </c:tx>
          </c:dispUnitsLbl>
        </c:dispUnits>
      </c:valAx>
      <c:valAx>
        <c:axId val="129397120"/>
        <c:scaling>
          <c:orientation val="minMax"/>
          <c:max val="0.1"/>
          <c:min val="-0.1"/>
        </c:scaling>
        <c:axPos val="r"/>
        <c:numFmt formatCode="0.0%;[Red]\(0.0%\)" sourceLinked="1"/>
        <c:tickLblPos val="nextTo"/>
        <c:txPr>
          <a:bodyPr/>
          <a:lstStyle/>
          <a:p>
            <a:pPr>
              <a:defRPr>
                <a:solidFill>
                  <a:schemeClr val="accent5">
                    <a:lumMod val="75000"/>
                  </a:schemeClr>
                </a:solidFill>
              </a:defRPr>
            </a:pPr>
            <a:endParaRPr lang="en-US"/>
          </a:p>
        </c:txPr>
        <c:crossAx val="129398656"/>
        <c:crosses val="max"/>
        <c:crossBetween val="between"/>
      </c:valAx>
      <c:catAx>
        <c:axId val="129398656"/>
        <c:scaling>
          <c:orientation val="minMax"/>
        </c:scaling>
        <c:delete val="1"/>
        <c:axPos val="b"/>
        <c:tickLblPos val="none"/>
        <c:crossAx val="129397120"/>
        <c:crosses val="autoZero"/>
        <c:auto val="1"/>
        <c:lblAlgn val="ctr"/>
        <c:lblOffset val="100"/>
      </c:catAx>
    </c:plotArea>
    <c:legend>
      <c:legendPos val="l"/>
      <c:layout>
        <c:manualLayout>
          <c:xMode val="edge"/>
          <c:yMode val="edge"/>
          <c:x val="0.24074074074074181"/>
          <c:y val="3.4980517620609969E-2"/>
          <c:w val="0.34440592495382538"/>
          <c:h val="0.16658412550867652"/>
        </c:manualLayout>
      </c:layout>
      <c:overlay val="1"/>
      <c:spPr>
        <a:solidFill>
          <a:schemeClr val="bg1">
            <a:lumMod val="95000"/>
          </a:schemeClr>
        </a:solidFill>
        <a:ln w="12700" cap="flat" cmpd="sng" algn="ctr">
          <a:solidFill>
            <a:schemeClr val="tx1"/>
          </a:solidFill>
          <a:prstDash val="solid"/>
        </a:ln>
        <a:effectLst/>
      </c:spPr>
      <c:txPr>
        <a:bodyPr/>
        <a:lstStyle/>
        <a:p>
          <a:pPr>
            <a:defRPr sz="160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2.9209682123067952E-2"/>
                  <c:y val="-7.054128479841659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Individual Income, $</a:t>
                    </a:r>
                    <a:r>
                      <a:rPr lang="en-US" dirty="0" smtClean="0"/>
                      <a:t>5,488.5       68%</a:t>
                    </a:r>
                    <a:endParaRPr lang="en-US" dirty="0"/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>
                <c:manualLayout>
                  <c:x val="-9.1856226305045228E-3"/>
                  <c:y val="3.604406006626224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Sales     </a:t>
                    </a:r>
                    <a:r>
                      <a:rPr lang="en-US" dirty="0"/>
                      <a:t>$</a:t>
                    </a:r>
                    <a:r>
                      <a:rPr lang="en-US" dirty="0" smtClean="0"/>
                      <a:t>1,872.0       23%</a:t>
                    </a:r>
                    <a:endParaRPr lang="en-US" dirty="0"/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>
                <c:manualLayout>
                  <c:x val="-0.10183556916496538"/>
                  <c:y val="0.2149343832021038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Corporate $415.5             </a:t>
                    </a:r>
                    <a:r>
                      <a:rPr lang="en-US" dirty="0"/>
                      <a:t>5%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3"/>
              <c:layout>
                <c:manualLayout>
                  <c:x val="-8.1252065714008226E-2"/>
                  <c:y val="6.15225248483295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County </a:t>
                    </a:r>
                    <a:r>
                      <a:rPr lang="en-US" dirty="0" smtClean="0"/>
                      <a:t>Foreign </a:t>
                    </a:r>
                  </a:p>
                  <a:p>
                    <a:r>
                      <a:rPr lang="en-US" dirty="0" smtClean="0"/>
                      <a:t>$151.9             </a:t>
                    </a:r>
                    <a:r>
                      <a:rPr lang="en-US" dirty="0"/>
                      <a:t>2%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4"/>
              <c:layout>
                <c:manualLayout>
                  <c:x val="-8.1455356274910268E-3"/>
                  <c:y val="-0.1516963555785039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All </a:t>
                    </a:r>
                    <a:r>
                      <a:rPr lang="en-US" dirty="0" smtClean="0"/>
                      <a:t>Other      $154.8               </a:t>
                    </a:r>
                    <a:r>
                      <a:rPr lang="en-US" dirty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  <c:showCatName val="1"/>
              <c:showPercent val="1"/>
            </c:dLbl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Val val="1"/>
            <c:showCatName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Individual Income</c:v>
                </c:pt>
                <c:pt idx="1">
                  <c:v>Sales</c:v>
                </c:pt>
                <c:pt idx="2">
                  <c:v>Corporate</c:v>
                </c:pt>
                <c:pt idx="3">
                  <c:v>County Foreign</c:v>
                </c:pt>
                <c:pt idx="4">
                  <c:v>All Other</c:v>
                </c:pt>
              </c:strCache>
            </c:strRef>
          </c:cat>
          <c:val>
            <c:numRef>
              <c:f>Sheet1!$B$2:$B$6</c:f>
              <c:numCache>
                <c:formatCode>"$"#,##0.0</c:formatCode>
                <c:ptCount val="5"/>
                <c:pt idx="0">
                  <c:v>5488.5</c:v>
                </c:pt>
                <c:pt idx="1">
                  <c:v>1872</c:v>
                </c:pt>
                <c:pt idx="2">
                  <c:v>415.5</c:v>
                </c:pt>
                <c:pt idx="3">
                  <c:v>151.9</c:v>
                </c:pt>
                <c:pt idx="4">
                  <c:v>154.79999999999978</c:v>
                </c:pt>
              </c:numCache>
            </c:numRef>
          </c:val>
        </c:ser>
        <c:firstSliceAng val="308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Typical Growth</c:v>
                </c:pt>
              </c:strCache>
            </c:strRef>
          </c:tx>
          <c:spPr>
            <a:ln w="50800"/>
          </c:spPr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cat>
            <c:strRef>
              <c:f>Sheet1!$A$2:$A$9</c:f>
              <c:strCache>
                <c:ptCount val="8"/>
                <c:pt idx="0">
                  <c:v>FY 2006</c:v>
                </c:pt>
                <c:pt idx="1">
                  <c:v>FY 2007</c:v>
                </c:pt>
                <c:pt idx="2">
                  <c:v>FY 2008</c:v>
                </c:pt>
                <c:pt idx="3">
                  <c:v>FY 2009</c:v>
                </c:pt>
                <c:pt idx="4">
                  <c:v>FY 2010</c:v>
                </c:pt>
                <c:pt idx="5">
                  <c:v>FY 2011</c:v>
                </c:pt>
                <c:pt idx="6">
                  <c:v>FY 2012</c:v>
                </c:pt>
                <c:pt idx="7">
                  <c:v>FY 2013</c:v>
                </c:pt>
              </c:strCache>
            </c:strRef>
          </c:cat>
          <c:val>
            <c:numRef>
              <c:f>Sheet1!$B$2:$B$9</c:f>
              <c:numCache>
                <c:formatCode>#,##0.0</c:formatCode>
                <c:ptCount val="8"/>
                <c:pt idx="0">
                  <c:v>7332.2</c:v>
                </c:pt>
                <c:pt idx="1">
                  <c:v>7716.4</c:v>
                </c:pt>
                <c:pt idx="2">
                  <c:v>8003.9</c:v>
                </c:pt>
                <c:pt idx="3">
                  <c:v>8284</c:v>
                </c:pt>
                <c:pt idx="4">
                  <c:v>8573.9</c:v>
                </c:pt>
                <c:pt idx="5">
                  <c:v>8874</c:v>
                </c:pt>
                <c:pt idx="6">
                  <c:v>9184.6</c:v>
                </c:pt>
                <c:pt idx="7">
                  <c:v>9506.1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</c:v>
                </c:pt>
              </c:strCache>
            </c:strRef>
          </c:tx>
          <c:spPr>
            <a:ln w="50800">
              <a:solidFill>
                <a:srgbClr val="F5801F"/>
              </a:solidFill>
            </a:ln>
          </c:spPr>
          <c:marker>
            <c:symbol val="circle"/>
            <c:size val="11"/>
            <c:spPr>
              <a:solidFill>
                <a:schemeClr val="accent6">
                  <a:lumMod val="40000"/>
                  <a:lumOff val="60000"/>
                </a:schemeClr>
              </a:solidFill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cat>
            <c:strRef>
              <c:f>Sheet1!$A$2:$A$9</c:f>
              <c:strCache>
                <c:ptCount val="8"/>
                <c:pt idx="0">
                  <c:v>FY 2006</c:v>
                </c:pt>
                <c:pt idx="1">
                  <c:v>FY 2007</c:v>
                </c:pt>
                <c:pt idx="2">
                  <c:v>FY 2008</c:v>
                </c:pt>
                <c:pt idx="3">
                  <c:v>FY 2009</c:v>
                </c:pt>
                <c:pt idx="4">
                  <c:v>FY 2010</c:v>
                </c:pt>
                <c:pt idx="5">
                  <c:v>FY 2011</c:v>
                </c:pt>
                <c:pt idx="6">
                  <c:v>FY 2012</c:v>
                </c:pt>
                <c:pt idx="7">
                  <c:v>FY 2013</c:v>
                </c:pt>
              </c:strCache>
            </c:strRef>
          </c:cat>
          <c:val>
            <c:numRef>
              <c:f>Sheet1!$C$2:$C$9</c:f>
              <c:numCache>
                <c:formatCode>#,##0.0</c:formatCode>
                <c:ptCount val="8"/>
                <c:pt idx="0">
                  <c:v>7332.2</c:v>
                </c:pt>
                <c:pt idx="1">
                  <c:v>7716.4</c:v>
                </c:pt>
                <c:pt idx="2">
                  <c:v>8003.9</c:v>
                </c:pt>
                <c:pt idx="3">
                  <c:v>7450.8000000000011</c:v>
                </c:pt>
                <c:pt idx="4">
                  <c:v>6970.9</c:v>
                </c:pt>
                <c:pt idx="5">
                  <c:v>7109.6</c:v>
                </c:pt>
                <c:pt idx="6">
                  <c:v>7340.6</c:v>
                </c:pt>
                <c:pt idx="7">
                  <c:v>8082.7</c:v>
                </c:pt>
              </c:numCache>
            </c:numRef>
          </c:val>
        </c:ser>
        <c:marker val="1"/>
        <c:axId val="129989248"/>
        <c:axId val="129999232"/>
      </c:lineChart>
      <c:catAx>
        <c:axId val="129989248"/>
        <c:scaling>
          <c:orientation val="minMax"/>
        </c:scaling>
        <c:axPos val="b"/>
        <c:tickLblPos val="low"/>
        <c:txPr>
          <a:bodyPr rot="5400000" vert="horz"/>
          <a:lstStyle/>
          <a:p>
            <a: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9999232"/>
        <c:crosses val="autoZero"/>
        <c:auto val="1"/>
        <c:lblAlgn val="ctr"/>
        <c:lblOffset val="100"/>
      </c:catAx>
      <c:valAx>
        <c:axId val="129999232"/>
        <c:scaling>
          <c:orientation val="minMax"/>
          <c:min val="660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$M</a:t>
                </a:r>
              </a:p>
            </c:rich>
          </c:tx>
          <c:layout>
            <c:manualLayout>
              <c:xMode val="edge"/>
              <c:yMode val="edge"/>
              <c:x val="9.7087378640776708E-3"/>
              <c:y val="0.10193063367079111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9989248"/>
        <c:crosses val="autoZero"/>
        <c:crossBetween val="between"/>
        <c:majorUnit val="400"/>
      </c:valAx>
    </c:plotArea>
    <c:legend>
      <c:legendPos val="b"/>
      <c:spPr>
        <a:solidFill>
          <a:schemeClr val="bg1"/>
        </a:solidFill>
        <a:ln>
          <a:solidFill>
            <a:schemeClr val="accent1"/>
          </a:solidFill>
        </a:ln>
      </c:spPr>
      <c:txPr>
        <a:bodyPr/>
        <a:lstStyle/>
        <a:p>
          <a:pPr>
            <a:defRPr>
              <a:solidFill>
                <a:schemeClr val="tx1"/>
              </a:solidFill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5433313891319135E-2"/>
          <c:y val="3.1790181747681993E-2"/>
          <c:w val="0.88759137746670569"/>
          <c:h val="0.86722853067490147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Proportion</c:v>
                </c:pt>
              </c:strCache>
            </c:strRef>
          </c:tx>
          <c:spPr>
            <a:ln w="444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pPr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txPr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</c:numCache>
            </c:numRef>
          </c:cat>
          <c:val>
            <c:numRef>
              <c:f>Sheet1!$B$2:$B$13</c:f>
              <c:numCache>
                <c:formatCode>0.0%;[Red]\(0.0%\)</c:formatCode>
                <c:ptCount val="12"/>
                <c:pt idx="0">
                  <c:v>4.0855471523656574E-2</c:v>
                </c:pt>
                <c:pt idx="1">
                  <c:v>3.8445934766885258E-2</c:v>
                </c:pt>
                <c:pt idx="2">
                  <c:v>3.5621791048990714E-2</c:v>
                </c:pt>
                <c:pt idx="3">
                  <c:v>3.6779716606630292E-2</c:v>
                </c:pt>
                <c:pt idx="4">
                  <c:v>3.7172860119884292E-2</c:v>
                </c:pt>
                <c:pt idx="5">
                  <c:v>3.926174480891878E-2</c:v>
                </c:pt>
                <c:pt idx="6">
                  <c:v>3.8828962558552615E-2</c:v>
                </c:pt>
                <c:pt idx="7">
                  <c:v>3.8272026474539859E-2</c:v>
                </c:pt>
                <c:pt idx="8">
                  <c:v>3.3328783105653993E-2</c:v>
                </c:pt>
                <c:pt idx="9">
                  <c:v>3.1473114239552402E-2</c:v>
                </c:pt>
                <c:pt idx="10">
                  <c:v>3.2223442054606012E-2</c:v>
                </c:pt>
                <c:pt idx="11">
                  <c:v>3.1929815186276939E-2</c:v>
                </c:pt>
              </c:numCache>
            </c:numRef>
          </c:val>
        </c:ser>
        <c:marker val="1"/>
        <c:axId val="130156416"/>
        <c:axId val="130157952"/>
      </c:lineChart>
      <c:catAx>
        <c:axId val="1301564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0157952"/>
        <c:crosses val="autoZero"/>
        <c:auto val="1"/>
        <c:lblAlgn val="ctr"/>
        <c:lblOffset val="100"/>
      </c:catAx>
      <c:valAx>
        <c:axId val="130157952"/>
        <c:scaling>
          <c:orientation val="minMax"/>
          <c:min val="3.0000000000000002E-2"/>
        </c:scaling>
        <c:axPos val="l"/>
        <c:majorGridlines/>
        <c:numFmt formatCode="0.0%;[Red]\(0.0%\)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01564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General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Collections</a:t>
            </a:r>
          </a:p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&amp; Tax Credit Redemptions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7448627780750744"/>
          <c:y val="2.5701290763312252E-2"/>
        </c:manualLayout>
      </c:layout>
    </c:title>
    <c:plotArea>
      <c:layout/>
      <c:lineChart>
        <c:grouping val="standard"/>
        <c:ser>
          <c:idx val="2"/>
          <c:order val="0"/>
          <c:tx>
            <c:strRef>
              <c:f>Sheet1!$B$1</c:f>
              <c:strCache>
                <c:ptCount val="1"/>
                <c:pt idx="0">
                  <c:v>Actual Revenues</c:v>
                </c:pt>
              </c:strCache>
            </c:strRef>
          </c:tx>
          <c:spPr>
            <a:ln w="381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triangle"/>
            <c:size val="11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Sheet1!$A$2:$A$8</c:f>
              <c:strCache>
                <c:ptCount val="7"/>
                <c:pt idx="0">
                  <c:v>FY 2007</c:v>
                </c:pt>
                <c:pt idx="1">
                  <c:v>FY 2008</c:v>
                </c:pt>
                <c:pt idx="2">
                  <c:v>FY 2009</c:v>
                </c:pt>
                <c:pt idx="3">
                  <c:v>FY 2010</c:v>
                </c:pt>
                <c:pt idx="4">
                  <c:v>FY 2011</c:v>
                </c:pt>
                <c:pt idx="5">
                  <c:v>FY 2012</c:v>
                </c:pt>
                <c:pt idx="6">
                  <c:v>FY 2013</c:v>
                </c:pt>
              </c:strCache>
            </c:strRef>
          </c:cat>
          <c:val>
            <c:numRef>
              <c:f>Sheet1!$B$2:$B$8</c:f>
              <c:numCache>
                <c:formatCode>#,##0.0</c:formatCode>
                <c:ptCount val="7"/>
                <c:pt idx="0">
                  <c:v>7716.4</c:v>
                </c:pt>
                <c:pt idx="1">
                  <c:v>8003.9</c:v>
                </c:pt>
                <c:pt idx="2">
                  <c:v>7450.8000000000011</c:v>
                </c:pt>
                <c:pt idx="3">
                  <c:v>6970.9</c:v>
                </c:pt>
                <c:pt idx="4">
                  <c:v>7109.6</c:v>
                </c:pt>
                <c:pt idx="5">
                  <c:v>7340.6</c:v>
                </c:pt>
                <c:pt idx="6">
                  <c:v>8082.7</c:v>
                </c:pt>
              </c:numCache>
            </c:numRef>
          </c:val>
        </c:ser>
        <c:marker val="1"/>
        <c:axId val="130146304"/>
        <c:axId val="130147840"/>
      </c:lineChart>
      <c:lineChart>
        <c:grouping val="standard"/>
        <c:ser>
          <c:idx val="0"/>
          <c:order val="1"/>
          <c:tx>
            <c:strRef>
              <c:f>Sheet1!$C$1</c:f>
              <c:strCache>
                <c:ptCount val="1"/>
                <c:pt idx="0">
                  <c:v>Tax Credit Redemptions</c:v>
                </c:pt>
              </c:strCache>
            </c:strRef>
          </c:tx>
          <c:spPr>
            <a:ln>
              <a:solidFill>
                <a:schemeClr val="tx2">
                  <a:lumMod val="25000"/>
                </a:schemeClr>
              </a:solidFill>
            </a:ln>
            <a:effectLst/>
          </c:spPr>
          <c:marker>
            <c:symbol val="circle"/>
            <c:size val="9"/>
            <c:spPr>
              <a:solidFill>
                <a:schemeClr val="tx2">
                  <a:lumMod val="90000"/>
                </a:schemeClr>
              </a:solidFill>
              <a:ln>
                <a:solidFill>
                  <a:schemeClr val="tx2">
                    <a:lumMod val="25000"/>
                  </a:schemeClr>
                </a:solidFill>
              </a:ln>
              <a:effectLst/>
            </c:spPr>
          </c:marker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cat>
            <c:strRef>
              <c:f>Sheet1!$A$2:$A$8</c:f>
              <c:strCache>
                <c:ptCount val="7"/>
                <c:pt idx="0">
                  <c:v>FY 2007</c:v>
                </c:pt>
                <c:pt idx="1">
                  <c:v>FY 2008</c:v>
                </c:pt>
                <c:pt idx="2">
                  <c:v>FY 2009</c:v>
                </c:pt>
                <c:pt idx="3">
                  <c:v>FY 2010</c:v>
                </c:pt>
                <c:pt idx="4">
                  <c:v>FY 2011</c:v>
                </c:pt>
                <c:pt idx="5">
                  <c:v>FY 2012</c:v>
                </c:pt>
                <c:pt idx="6">
                  <c:v>FY 2013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479.3</c:v>
                </c:pt>
                <c:pt idx="1">
                  <c:v>504.5</c:v>
                </c:pt>
                <c:pt idx="2">
                  <c:v>584.70000000000005</c:v>
                </c:pt>
                <c:pt idx="3">
                  <c:v>522.9</c:v>
                </c:pt>
                <c:pt idx="4">
                  <c:v>545.20000000000005</c:v>
                </c:pt>
                <c:pt idx="5">
                  <c:v>629.5</c:v>
                </c:pt>
                <c:pt idx="6">
                  <c:v>512.9</c:v>
                </c:pt>
              </c:numCache>
            </c:numRef>
          </c:val>
        </c:ser>
        <c:marker val="1"/>
        <c:axId val="130151936"/>
        <c:axId val="130149760"/>
      </c:lineChart>
      <c:catAx>
        <c:axId val="130146304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en-US"/>
          </a:p>
        </c:txPr>
        <c:crossAx val="130147840"/>
        <c:crosses val="autoZero"/>
        <c:auto val="1"/>
        <c:lblAlgn val="ctr"/>
        <c:lblOffset val="100"/>
      </c:catAx>
      <c:valAx>
        <c:axId val="130147840"/>
        <c:scaling>
          <c:orientation val="minMax"/>
          <c:max val="9750"/>
          <c:min val="675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Net</a:t>
                </a:r>
                <a:r>
                  <a:rPr lang="en-US" baseline="0" dirty="0" smtClean="0">
                    <a:latin typeface="Arial" pitchFamily="34" charset="0"/>
                    <a:cs typeface="Arial" pitchFamily="34" charset="0"/>
                  </a:rPr>
                  <a:t> GR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c:rich>
          </c:tx>
        </c:title>
        <c:numFmt formatCode="#,##0" sourceLinked="0"/>
        <c:tickLblPos val="nextTo"/>
        <c:spPr>
          <a:noFill/>
        </c:spPr>
        <c:txPr>
          <a:bodyPr/>
          <a:lstStyle/>
          <a:p>
            <a:pPr>
              <a:defRPr b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0146304"/>
        <c:crosses val="autoZero"/>
        <c:crossBetween val="between"/>
        <c:majorUnit val="600"/>
      </c:valAx>
      <c:valAx>
        <c:axId val="130149760"/>
        <c:scaling>
          <c:orientation val="minMax"/>
          <c:max val="650"/>
          <c:min val="450"/>
        </c:scaling>
        <c:axPos val="r"/>
        <c:title>
          <c:tx>
            <c:rich>
              <a:bodyPr rot="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Tax Credits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tx2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0151936"/>
        <c:crosses val="max"/>
        <c:crossBetween val="between"/>
        <c:majorUnit val="50"/>
      </c:valAx>
      <c:catAx>
        <c:axId val="130151936"/>
        <c:scaling>
          <c:orientation val="minMax"/>
        </c:scaling>
        <c:delete val="1"/>
        <c:axPos val="b"/>
        <c:tickLblPos val="none"/>
        <c:crossAx val="130149760"/>
        <c:crosses val="autoZero"/>
        <c:auto val="1"/>
        <c:lblAlgn val="ctr"/>
        <c:lblOffset val="100"/>
      </c:catAx>
    </c:plotArea>
    <c:legend>
      <c:legendPos val="b"/>
      <c:spPr>
        <a:solidFill>
          <a:schemeClr val="bg1"/>
        </a:solidFill>
        <a:ln>
          <a:solidFill>
            <a:schemeClr val="accent1"/>
          </a:solidFill>
        </a:ln>
      </c:spPr>
      <c:txPr>
        <a:bodyPr/>
        <a:lstStyle/>
        <a:p>
          <a:pPr>
            <a:defRPr>
              <a:solidFill>
                <a:schemeClr val="tx1"/>
              </a:solidFill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5CE7A-D391-48AA-B2E3-5B4CFFD946F8}" type="datetimeFigureOut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705D3-DD07-4018-9576-569F8D21CD9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65DA1D-EB3C-4588-8D33-833E1B513112}" type="datetimeFigureOut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4712B8-E20C-46CE-AA90-94F97C4894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6913"/>
            <a:ext cx="4643438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400" dirty="0" smtClean="0">
              <a:cs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71F096-86B1-4696-A791-58F7174784A7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6913"/>
            <a:ext cx="4646612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6913"/>
            <a:ext cx="4643438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6913"/>
            <a:ext cx="4643438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6913"/>
            <a:ext cx="4643438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6913"/>
            <a:ext cx="4643438" cy="3484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090-02C2-4886-90F0-C810C724BA5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2010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D95D-000F-4E3E-B188-10B8C019F434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EFD2-F822-49F9-8C6F-B93C764ED773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5A59-D978-4992-B7E9-A66B2D9FEC26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BF33-68FD-4F42-B130-FF176A34BD3A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3E47-0D41-4113-96E2-FCF093E06309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86F4-FFED-4052-9988-54968F9E2548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9961-491A-412F-B0E1-BD88E0D0253F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BFEAA-67EB-4E69-9B2B-E35BA56AD441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E133-DC65-429F-8BA4-128DEB57E7C8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21150-F282-421A-8EB8-10277D62D4C5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86F-A182-46AA-85E7-88A2F2ED8143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DCB031-9154-4C74-A948-83F194BE5F30}" type="datetime1">
              <a:rPr lang="en-US" smtClean="0"/>
              <a:pPr/>
              <a:t>10/22/2013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B25BED-CB2C-4EA6-A476-64D9EFCC272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1"/>
            <a:ext cx="8229600" cy="2095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2"/>
            <a:ext cx="8229600" cy="5334000"/>
          </a:xfrm>
        </p:spPr>
        <p:txBody>
          <a:bodyPr/>
          <a:lstStyle/>
          <a:p>
            <a:pPr algn="ctr">
              <a:buNone/>
              <a:defRPr/>
            </a:pP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Missouri</a:t>
            </a:r>
          </a:p>
          <a:p>
            <a:pPr algn="ctr">
              <a:buNone/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Fiscal Update</a:t>
            </a:r>
          </a:p>
          <a:p>
            <a:pPr algn="ctr">
              <a:buNone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October 2013</a:t>
            </a:r>
          </a:p>
          <a:p>
            <a:pPr algn="ctr">
              <a:buNone/>
              <a:defRPr/>
            </a:pP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13832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Total  $8,082.7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663714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FY 2013 NET GENERAL REVENUE COLLECTIONS</a:t>
            </a:r>
          </a:p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($ in millions)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762000" y="1828800"/>
          <a:ext cx="7315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6248400"/>
            <a:ext cx="746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" y="1447800"/>
          <a:ext cx="784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44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MO General Revenue Collections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General Revenue as % of Personal Income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6477000"/>
            <a:ext cx="868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.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609600" y="533400"/>
          <a:ext cx="7848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81200" y="175260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</a:rPr>
              <a:t>Figures in millions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179EE-67FE-4269-9B11-3FDBE548FABE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85648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State Spending Update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160520"/>
          </a:xfrm>
        </p:spPr>
        <p:txBody>
          <a:bodyPr/>
          <a:lstStyle/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The official spending pie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Key Initiatives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Summary of Savings</a:t>
            </a:r>
          </a:p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720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FY 2014 General Revenue Operating Budget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Total Appropriations  $8.28 Billion</a:t>
            </a:r>
          </a:p>
          <a:p>
            <a:pPr algn="ctr"/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609600" y="1524000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Summary of Savings Since FY 2009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State reduced 4500 FTE.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Pension and Health Care reform. 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Medicaid - trend held to 3.7%, inc PTD, less than 2% without PTD.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11% reduction in leased space.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Energy usage down 22%.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609600"/>
            <a:ext cx="9144000" cy="8564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Summary of Savings Since FY 2009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Continued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Travel mileage down 8%.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Debt Restructuring (PV savings $80M).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Similar saving strategies by higher education institutions, schools, and other local entities.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609600"/>
            <a:ext cx="9144000" cy="8564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FY 2014 Budget – </a:t>
            </a:r>
            <a:b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 Initiatives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64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$100M increase for K-12 Classrooms.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$25M for higher ed performance funding.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$11.3M new initiative to train more health care professionals.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$10.2M increase for Partnership for Hope.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$10.1M investment to meet unmet mental health needs.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$14M increase for early childhood initiatives.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609600"/>
            <a:ext cx="9144000" cy="8564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State Higher Education Funding 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Per FTE Student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MISSOURI FISCAL UPDATE</a:t>
            </a:r>
            <a:b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October 2013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Economic Data – Actual &amp; Projected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State Revenue Update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State Spending Update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Current Status and Future Outlook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FOUNDATION FORMULA FUNDING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8856" y="2895600"/>
            <a:ext cx="461665" cy="10129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millions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MISSOURI FISCAL UPDATE</a:t>
            </a:r>
            <a:b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Current Status and Future Outlook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CURRENT STATUS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The revised revenue forecast estimated 4.8% growth for GR for FY13; actual collections at 10%.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Individual income – 4.4% forecast, 11.7% actual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Sales tax – 2.2% forecast, 1.4% actual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Biggest growth - declarations and remittances.  Investment income &amp; federal tax changes.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Withholding up 3.5%, right on forecast.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CURRENT STATUS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800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FY 2014 Revenue through September – Up 2.7%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Individual Income Tax Collections – Up 3.8%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Largely in declaration and withholdings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Sales Tax Collections – Up 5.1% 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Corporate – Up 28%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FUTURE OUTLOOK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029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Outlook is good.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Some caution for current year due to federal issues.  Hopefully those issues will be short lived.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Also, some non-economic considerations – No tax amnesty, tobacco settlement payments, etc.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Underlying revenue situation looks good.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FUTURE OUTLOOK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Should see continued improvement in revenue situation going forward.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Pent up demand for core state programs – </a:t>
            </a:r>
          </a:p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	K-12, higher education, mental health, etc.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Savings achieved are ongoing – more efficient base for state, education, and others.  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Resources available for targeted investments.  Still well below pre-recession trajectory.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MISSOURI FISCAL UPDATE</a:t>
            </a:r>
            <a:b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Economic Data – Actual &amp; Projected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40A5B-3E6A-4524-B0D7-35EB95C3AE4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609600" y="5105400"/>
            <a:ext cx="8169275" cy="1371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Personal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Income jumped at the end of 2012 as investors closed out positions in an effort to avoid tax increases on capital gains.   </a:t>
            </a:r>
          </a:p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Wage growth will slow somewhat thru mid-2013, but accelerate as the economic recovery strengthens in 2014.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1371600" y="228601"/>
          <a:ext cx="6477000" cy="4495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248402"/>
            <a:ext cx="762000" cy="365124"/>
          </a:xfrm>
        </p:spPr>
        <p:txBody>
          <a:bodyPr/>
          <a:lstStyle/>
          <a:p>
            <a:pPr>
              <a:defRPr/>
            </a:pPr>
            <a:fld id="{E9034BAF-4D03-456B-9D5D-721E6022A39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34BAF-4D03-456B-9D5D-721E6022A39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57200" y="228600"/>
          <a:ext cx="82296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1000" y="5638800"/>
            <a:ext cx="85344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US rate is expected to decline slowly but steadily through 2013.</a:t>
            </a:r>
          </a:p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 general, MO rate follows the national trend, but has remained below the national average since 2010.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Missouri Current Employment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52654" y="6172200"/>
            <a:ext cx="1452642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en-US" sz="1400" i="1" dirty="0" smtClean="0"/>
              <a:t>Source: US BLS</a:t>
            </a:r>
            <a:endParaRPr lang="en-US" sz="14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34BAF-4D03-456B-9D5D-721E6022A39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57200" y="2286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9600" y="5715000"/>
            <a:ext cx="8169275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Inflation remains subdued.</a:t>
            </a:r>
          </a:p>
          <a:p>
            <a:pPr marL="274320"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Growth in “core” inflation, excludes food &amp; energy, remains low.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/>
        </p:nvGraphicFramePr>
        <p:xfrm>
          <a:off x="457200" y="1524000"/>
          <a:ext cx="8229600" cy="46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 txBox="1">
            <a:spLocks/>
          </p:cNvSpPr>
          <p:nvPr/>
        </p:nvSpPr>
        <p:spPr>
          <a:xfrm>
            <a:off x="457200" y="579438"/>
            <a:ext cx="8229600" cy="7921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Total </a:t>
            </a: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Taxable</a:t>
            </a:r>
            <a:r>
              <a:rPr kumimoji="0" lang="en-US" sz="41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Sales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9152" y="6019800"/>
            <a:ext cx="291624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en-US" sz="1400" i="1" dirty="0" smtClean="0"/>
              <a:t>Source: DOR Quarterly Reports,</a:t>
            </a:r>
          </a:p>
          <a:p>
            <a:pPr algn="r"/>
            <a:r>
              <a:rPr lang="en-US" sz="1400" i="1" dirty="0" smtClean="0"/>
              <a:t>Seasonally Adjusted by B&amp;P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70408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State Revenue Update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36720"/>
          </a:xfrm>
        </p:spPr>
        <p:txBody>
          <a:bodyPr/>
          <a:lstStyle/>
          <a:p>
            <a:pPr>
              <a:buNone/>
            </a:pPr>
            <a:endParaRPr lang="en-US" sz="3200" dirty="0" smtClean="0"/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Recent general revenue collections</a:t>
            </a:r>
          </a:p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Historical comparisons 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5BED-CB2C-4EA6-A476-64D9EFCC272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</TotalTime>
  <Words>626</Words>
  <Application>Microsoft Office PowerPoint</Application>
  <PresentationFormat>On-screen Show (4:3)</PresentationFormat>
  <Paragraphs>190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 </vt:lpstr>
      <vt:lpstr>MISSOURI FISCAL UPDATE October 2013</vt:lpstr>
      <vt:lpstr>MISSOURI FISCAL UPDATE  </vt:lpstr>
      <vt:lpstr>Slide 4</vt:lpstr>
      <vt:lpstr>Slide 5</vt:lpstr>
      <vt:lpstr>Missouri Current Employment</vt:lpstr>
      <vt:lpstr>Slide 7</vt:lpstr>
      <vt:lpstr>Slide 8</vt:lpstr>
      <vt:lpstr>State Revenue Update</vt:lpstr>
      <vt:lpstr>Slide 10</vt:lpstr>
      <vt:lpstr>Slide 11</vt:lpstr>
      <vt:lpstr>General Revenue as % of Personal Income</vt:lpstr>
      <vt:lpstr>Slide 13</vt:lpstr>
      <vt:lpstr>State Spending Update</vt:lpstr>
      <vt:lpstr>Slide 15</vt:lpstr>
      <vt:lpstr>Summary of Savings Since FY 2009</vt:lpstr>
      <vt:lpstr>Summary of Savings Since FY 2009</vt:lpstr>
      <vt:lpstr>FY 2014 Budget –  Key Initiatives</vt:lpstr>
      <vt:lpstr>State Higher Education Funding  Per FTE Student</vt:lpstr>
      <vt:lpstr>FOUNDATION FORMULA FUNDING</vt:lpstr>
      <vt:lpstr>MISSOURI FISCAL UPDATE  </vt:lpstr>
      <vt:lpstr>CURRENT STATUS</vt:lpstr>
      <vt:lpstr>CURRENT STATUS</vt:lpstr>
      <vt:lpstr>FUTURE OUTLOOK</vt:lpstr>
      <vt:lpstr> FUTURE OUTLOOK</vt:lpstr>
    </vt:vector>
  </TitlesOfParts>
  <Company>State of Missouri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McQuary</dc:creator>
  <cp:lastModifiedBy>McQuaP</cp:lastModifiedBy>
  <cp:revision>237</cp:revision>
  <cp:lastPrinted>2013-09-19T23:12:53Z</cp:lastPrinted>
  <dcterms:created xsi:type="dcterms:W3CDTF">2012-08-30T13:22:41Z</dcterms:created>
  <dcterms:modified xsi:type="dcterms:W3CDTF">2013-10-22T14:07:04Z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